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9"/>
  </p:notesMasterIdLst>
  <p:sldIdLst>
    <p:sldId id="256" r:id="rId2"/>
    <p:sldId id="257" r:id="rId3"/>
    <p:sldId id="275" r:id="rId4"/>
    <p:sldId id="259" r:id="rId5"/>
    <p:sldId id="276" r:id="rId6"/>
    <p:sldId id="266" r:id="rId7"/>
    <p:sldId id="258" r:id="rId8"/>
  </p:sldIdLst>
  <p:sldSz cx="10058400" cy="7772400"/>
  <p:notesSz cx="7023100" cy="9309100"/>
  <p:embeddedFontLst>
    <p:embeddedFont>
      <p:font typeface="Cambria" panose="02040503050406030204" pitchFamily="18" charset="0"/>
      <p:regular r:id="rId10"/>
      <p:bold r:id="rId11"/>
      <p:italic r:id="rId12"/>
      <p:boldItalic r:id="rId13"/>
    </p:embeddedFont>
    <p:embeddedFont>
      <p:font typeface="Nunito Sans" pitchFamily="2" charset="0"/>
      <p:regular r:id="rId14"/>
      <p:bold r:id="rId15"/>
      <p:italic r:id="rId16"/>
      <p:boldItalic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3C4A26A-A470-7D4D-5CBE-0438711B486A}" name="Mark Dawson (Educational Services Area 1)" initials="MD" userId="S::mdawson@lodiusd.net::c1a442eb-d9cb-4f99-b151-78f70efe2de3" providerId="AD"/>
  <p188:author id="{9CAFBB6E-90B4-118C-9C0E-06087DAD99E8}" name="Neil Young (Superintendent's Office)" initials="NO" userId="S::nyoung@lodiusd.net::2678b948-718e-4345-85df-ff442e9532d5" providerId="AD"/>
  <p188:author id="{308FEFDF-9D60-FB2C-9B0A-F5879479B3C2}" name="Chelsea Vongehr (PIO/Grant Writer Office)" initials="CO" userId="S::cvongehr@lodiusd.net::0fd03b79-9879-4caa-a4c2-76aa2e7bdff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4DC29C0-CB9E-DE44-8D1C-12A44287785B}" v="69" dt="2025-03-24T18:27:53.293"/>
    <p1510:client id="{666DC710-D98F-55DD-489A-B33637E675D3}" v="231" dt="2025-03-24T15:29:54.51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2" d="100"/>
          <a:sy n="92" d="100"/>
        </p:scale>
        <p:origin x="972"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font" Target="fonts/font8.fntdata"/><Relationship Id="rId2" Type="http://schemas.openxmlformats.org/officeDocument/2006/relationships/slide" Target="slides/slide1.xml"/><Relationship Id="rId16" Type="http://schemas.openxmlformats.org/officeDocument/2006/relationships/font" Target="fonts/font7.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font" Target="fonts/font6.fntdata"/><Relationship Id="rId23" Type="http://schemas.microsoft.com/office/2018/10/relationships/authors" Target="authors.xml"/><Relationship Id="rId10" Type="http://schemas.openxmlformats.org/officeDocument/2006/relationships/font" Target="fonts/font1.fntdata"/><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font" Target="fonts/font5.fntdata"/><Relationship Id="rId22"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238"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8275" y="0"/>
            <a:ext cx="3043238" cy="466725"/>
          </a:xfrm>
          <a:prstGeom prst="rect">
            <a:avLst/>
          </a:prstGeom>
        </p:spPr>
        <p:txBody>
          <a:bodyPr vert="horz" lIns="91440" tIns="45720" rIns="91440" bIns="45720" rtlCol="0"/>
          <a:lstStyle>
            <a:lvl1pPr algn="r">
              <a:defRPr sz="1200"/>
            </a:lvl1pPr>
          </a:lstStyle>
          <a:p>
            <a:fld id="{BD81334C-1579-453E-B40C-098C1A19244D}" type="datetimeFigureOut">
              <a:t>3/24/2025</a:t>
            </a:fld>
            <a:endParaRPr lang="en-US"/>
          </a:p>
        </p:txBody>
      </p:sp>
      <p:sp>
        <p:nvSpPr>
          <p:cNvPr id="4" name="Slide Image Placeholder 3"/>
          <p:cNvSpPr>
            <a:spLocks noGrp="1" noRot="1" noChangeAspect="1"/>
          </p:cNvSpPr>
          <p:nvPr>
            <p:ph type="sldImg" idx="2"/>
          </p:nvPr>
        </p:nvSpPr>
        <p:spPr>
          <a:xfrm>
            <a:off x="1477963" y="1163638"/>
            <a:ext cx="4067175" cy="3141662"/>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9925"/>
            <a:ext cx="5619750" cy="36655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375"/>
            <a:ext cx="3043238"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8275" y="8842375"/>
            <a:ext cx="3043238" cy="466725"/>
          </a:xfrm>
          <a:prstGeom prst="rect">
            <a:avLst/>
          </a:prstGeom>
        </p:spPr>
        <p:txBody>
          <a:bodyPr vert="horz" lIns="91440" tIns="45720" rIns="91440" bIns="45720" rtlCol="0" anchor="b"/>
          <a:lstStyle>
            <a:lvl1pPr algn="r">
              <a:defRPr sz="1200"/>
            </a:lvl1pPr>
          </a:lstStyle>
          <a:p>
            <a:fld id="{40D1BFA3-9E6F-4DE4-9765-BE8CD817749E}" type="slidenum">
              <a:t>‹#›</a:t>
            </a:fld>
            <a:endParaRPr lang="en-US"/>
          </a:p>
        </p:txBody>
      </p:sp>
    </p:spTree>
    <p:extLst>
      <p:ext uri="{BB962C8B-B14F-4D97-AF65-F5344CB8AC3E}">
        <p14:creationId xmlns:p14="http://schemas.microsoft.com/office/powerpoint/2010/main" val="4174213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40D1BFA3-9E6F-4DE4-9765-BE8CD817749E}" type="slidenum">
              <a:t>1</a:t>
            </a:fld>
            <a:endParaRPr lang="en-US"/>
          </a:p>
        </p:txBody>
      </p:sp>
    </p:spTree>
    <p:extLst>
      <p:ext uri="{BB962C8B-B14F-4D97-AF65-F5344CB8AC3E}">
        <p14:creationId xmlns:p14="http://schemas.microsoft.com/office/powerpoint/2010/main" val="10756888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AB 3216: Passed by the State Legislature. It was presented to the Governor and is awaiting his consideration. If signed into law, the bill would require school districts to limit or prohibit the use by its pupils of smartphones, except in specified circumstances by July of 2026.</a:t>
            </a:r>
            <a:br>
              <a:rPr lang="en-US">
                <a:ea typeface="Calibri"/>
                <a:cs typeface="+mn-lt"/>
              </a:rPr>
            </a:br>
            <a:endParaRPr lang="en-US">
              <a:ea typeface="Calibri"/>
              <a:cs typeface="Calibri"/>
            </a:endParaRPr>
          </a:p>
          <a:p>
            <a:pPr>
              <a:spcBef>
                <a:spcPct val="20000"/>
              </a:spcBef>
            </a:pPr>
            <a:r>
              <a:rPr lang="en-US"/>
              <a:t>Lincoln Unified School District in Stockton, Folsom Cordova Unified School District, Roseville City Schools, Santa Barbara Unified School District, and San Francisco Unified School District started the 2024-2025 school year with smartphone restrictions on campus. </a:t>
            </a:r>
            <a:endParaRPr lang="en-US">
              <a:ea typeface="Calibri" panose="020F0502020204030204"/>
              <a:cs typeface="Calibri" panose="020F0502020204030204"/>
            </a:endParaRPr>
          </a:p>
          <a:p>
            <a:pPr>
              <a:spcBef>
                <a:spcPct val="20000"/>
              </a:spcBef>
            </a:pPr>
            <a:endParaRPr lang="en-US"/>
          </a:p>
          <a:p>
            <a:pPr>
              <a:spcBef>
                <a:spcPct val="20000"/>
              </a:spcBef>
            </a:pPr>
            <a:r>
              <a:rPr lang="en-US" err="1"/>
              <a:t>Millswood</a:t>
            </a:r>
            <a:r>
              <a:rPr lang="en-US"/>
              <a:t> Middle School has been implementing a policy for several years. </a:t>
            </a:r>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40D1BFA3-9E6F-4DE4-9765-BE8CD817749E}" type="slidenum">
              <a:t>2</a:t>
            </a:fld>
            <a:endParaRPr lang="en-US"/>
          </a:p>
        </p:txBody>
      </p:sp>
    </p:spTree>
    <p:extLst>
      <p:ext uri="{BB962C8B-B14F-4D97-AF65-F5344CB8AC3E}">
        <p14:creationId xmlns:p14="http://schemas.microsoft.com/office/powerpoint/2010/main" val="11924375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Disruptive items (phones, smart watches, earbuds, tablets, laser pointers, and any other item deemed disruptive per admin) are not allowed.</a:t>
            </a:r>
          </a:p>
          <a:p>
            <a:endParaRPr lang="en-US" b="1"/>
          </a:p>
          <a:p>
            <a:r>
              <a:rPr lang="en-US"/>
              <a:t>Violation of the policy results in progressive discipline:</a:t>
            </a:r>
            <a:endParaRPr lang="en-US">
              <a:ea typeface="Calibri" panose="020F0502020204030204"/>
              <a:cs typeface="Calibri" panose="020F0502020204030204"/>
            </a:endParaRPr>
          </a:p>
          <a:p>
            <a:pPr>
              <a:spcBef>
                <a:spcPts val="20"/>
              </a:spcBef>
            </a:pPr>
            <a:r>
              <a:rPr lang="en-US"/>
              <a:t>First violation- the item is confiscated and parents or guardians (or an adult on their emergency contact list, with parent permission) must pick up the item. </a:t>
            </a:r>
          </a:p>
          <a:p>
            <a:pPr>
              <a:spcBef>
                <a:spcPts val="20"/>
              </a:spcBef>
            </a:pPr>
            <a:r>
              <a:rPr lang="en-US"/>
              <a:t>Second violation- item is confiscated and parents or guardians must pick up the item, student issued two-hour Thursday school.</a:t>
            </a:r>
            <a:endParaRPr lang="en-US">
              <a:ea typeface="Calibri" panose="020F0502020204030204"/>
              <a:cs typeface="Calibri" panose="020F0502020204030204"/>
            </a:endParaRPr>
          </a:p>
          <a:p>
            <a:pPr>
              <a:spcBef>
                <a:spcPts val="20"/>
              </a:spcBef>
            </a:pPr>
            <a:r>
              <a:rPr lang="en-US"/>
              <a:t>Third violations- item is confiscated and parents or guardians must pick up the item, student issue three-hour Friday school.</a:t>
            </a:r>
            <a:endParaRPr lang="en-US">
              <a:ea typeface="Calibri"/>
              <a:cs typeface="Calibri"/>
            </a:endParaRPr>
          </a:p>
          <a:p>
            <a:pPr>
              <a:spcBef>
                <a:spcPts val="20"/>
              </a:spcBef>
            </a:pPr>
            <a:endParaRPr lang="en-US">
              <a:ea typeface="Calibri"/>
              <a:cs typeface="Calibri"/>
            </a:endParaRPr>
          </a:p>
          <a:p>
            <a:pPr>
              <a:spcBef>
                <a:spcPct val="20000"/>
              </a:spcBef>
            </a:pPr>
            <a:r>
              <a:rPr lang="en-US"/>
              <a:t>July 30 – September 10, 2024</a:t>
            </a:r>
          </a:p>
          <a:p>
            <a:pPr>
              <a:spcBef>
                <a:spcPct val="20000"/>
              </a:spcBef>
            </a:pPr>
            <a:r>
              <a:rPr lang="en-US"/>
              <a:t>First Offense - 13 (Student Informs Parent of Confiscation, Parent Picks up the Device, Admin Provides Warning)</a:t>
            </a:r>
            <a:endParaRPr lang="en-US">
              <a:ea typeface="Calibri"/>
              <a:cs typeface="Calibri"/>
            </a:endParaRPr>
          </a:p>
          <a:p>
            <a:pPr>
              <a:spcBef>
                <a:spcPct val="20000"/>
              </a:spcBef>
            </a:pPr>
            <a:r>
              <a:rPr lang="en-US"/>
              <a:t>Second Offense - 1 (Parent Contacted, Student Serves Thursday School)</a:t>
            </a:r>
            <a:endParaRPr lang="en-US">
              <a:ea typeface="Calibri"/>
              <a:cs typeface="Calibri"/>
            </a:endParaRPr>
          </a:p>
          <a:p>
            <a:pPr>
              <a:spcBef>
                <a:spcPct val="20000"/>
              </a:spcBef>
            </a:pPr>
            <a:r>
              <a:rPr lang="en-US"/>
              <a:t>Grade 7: 8 Incidents</a:t>
            </a:r>
            <a:endParaRPr lang="en-US">
              <a:ea typeface="Calibri"/>
              <a:cs typeface="Calibri"/>
            </a:endParaRPr>
          </a:p>
          <a:p>
            <a:pPr>
              <a:spcBef>
                <a:spcPct val="20000"/>
              </a:spcBef>
            </a:pPr>
            <a:r>
              <a:rPr lang="en-US"/>
              <a:t>Grade 8: 6 Incidents</a:t>
            </a:r>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40D1BFA3-9E6F-4DE4-9765-BE8CD817749E}" type="slidenum">
              <a:t>3</a:t>
            </a:fld>
            <a:endParaRPr lang="en-US"/>
          </a:p>
        </p:txBody>
      </p:sp>
    </p:spTree>
    <p:extLst>
      <p:ext uri="{BB962C8B-B14F-4D97-AF65-F5344CB8AC3E}">
        <p14:creationId xmlns:p14="http://schemas.microsoft.com/office/powerpoint/2010/main" val="32190587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20000"/>
              </a:spcBef>
            </a:pPr>
            <a:r>
              <a:rPr lang="en-US"/>
              <a:t>Three ThoughtExchange surveys</a:t>
            </a:r>
          </a:p>
          <a:p>
            <a:pPr>
              <a:spcBef>
                <a:spcPct val="20000"/>
              </a:spcBef>
            </a:pPr>
            <a:r>
              <a:rPr lang="en-US"/>
              <a:t>-one for students</a:t>
            </a:r>
          </a:p>
          <a:p>
            <a:pPr>
              <a:spcBef>
                <a:spcPct val="20000"/>
              </a:spcBef>
            </a:pPr>
            <a:r>
              <a:rPr lang="en-US"/>
              <a:t>-one for staff </a:t>
            </a:r>
          </a:p>
          <a:p>
            <a:pPr>
              <a:spcBef>
                <a:spcPct val="20000"/>
              </a:spcBef>
            </a:pPr>
            <a:r>
              <a:rPr lang="en-US"/>
              <a:t>-one for families </a:t>
            </a:r>
            <a:endParaRPr lang="en-US">
              <a:ea typeface="Calibri" panose="020F0502020204030204"/>
              <a:cs typeface="Calibri" panose="020F0502020204030204"/>
            </a:endParaRPr>
          </a:p>
          <a:p>
            <a:r>
              <a:rPr lang="en-US"/>
              <a:t>*The ThoughtExchange survey was open for two weeks in August. </a:t>
            </a:r>
          </a:p>
          <a:p>
            <a:endParaRPr lang="en-US">
              <a:ea typeface="Calibri"/>
              <a:cs typeface="Calibri"/>
            </a:endParaRPr>
          </a:p>
        </p:txBody>
      </p:sp>
      <p:sp>
        <p:nvSpPr>
          <p:cNvPr id="4" name="Slide Number Placeholder 3"/>
          <p:cNvSpPr>
            <a:spLocks noGrp="1"/>
          </p:cNvSpPr>
          <p:nvPr>
            <p:ph type="sldNum" sz="quarter" idx="5"/>
          </p:nvPr>
        </p:nvSpPr>
        <p:spPr/>
        <p:txBody>
          <a:bodyPr/>
          <a:lstStyle/>
          <a:p>
            <a:fld id="{40D1BFA3-9E6F-4DE4-9765-BE8CD817749E}" type="slidenum">
              <a:t>4</a:t>
            </a:fld>
            <a:endParaRPr lang="en-US"/>
          </a:p>
        </p:txBody>
      </p:sp>
    </p:spTree>
    <p:extLst>
      <p:ext uri="{BB962C8B-B14F-4D97-AF65-F5344CB8AC3E}">
        <p14:creationId xmlns:p14="http://schemas.microsoft.com/office/powerpoint/2010/main" val="1994706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3/24/2025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3/24/2025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3/24/2025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3/24/2025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3/24/2025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3/24/2025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drive.google.com/file/d/1zhxL0wypqaimH3DpUmdCBoZEk9BI6bHK/view?usp=drive_link"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sp>
        <p:nvSpPr>
          <p:cNvPr id="6" name="TextBox 6"/>
          <p:cNvSpPr txBox="1"/>
          <p:nvPr/>
        </p:nvSpPr>
        <p:spPr>
          <a:xfrm>
            <a:off x="387967" y="2163648"/>
            <a:ext cx="9079992" cy="1868012"/>
          </a:xfrm>
          <a:prstGeom prst="rect">
            <a:avLst/>
          </a:prstGeom>
        </p:spPr>
        <p:txBody>
          <a:bodyPr wrap="square" lIns="0" tIns="0" rIns="0" bIns="0" rtlCol="0" anchor="t">
            <a:spAutoFit/>
          </a:bodyPr>
          <a:lstStyle/>
          <a:p>
            <a:pPr algn="ctr">
              <a:lnSpc>
                <a:spcPts val="7700"/>
              </a:lnSpc>
            </a:pPr>
            <a:r>
              <a:rPr lang="en-US" sz="4800" b="1" dirty="0">
                <a:solidFill>
                  <a:srgbClr val="522E91"/>
                </a:solidFill>
                <a:latin typeface="Cambria"/>
                <a:ea typeface="Cambria"/>
              </a:rPr>
              <a:t>Reducing Screen Time: </a:t>
            </a:r>
            <a:endParaRPr lang="en-US" sz="4800" b="1" dirty="0">
              <a:solidFill>
                <a:srgbClr val="522E91"/>
              </a:solidFill>
              <a:latin typeface="Cambria" panose="02040503050406030204" pitchFamily="18" charset="0"/>
              <a:ea typeface="Cambria" panose="02040503050406030204" pitchFamily="18" charset="0"/>
            </a:endParaRPr>
          </a:p>
          <a:p>
            <a:pPr algn="ctr">
              <a:lnSpc>
                <a:spcPts val="7700"/>
              </a:lnSpc>
            </a:pPr>
            <a:r>
              <a:rPr lang="en-US" sz="4800" b="1" dirty="0">
                <a:solidFill>
                  <a:srgbClr val="522E91"/>
                </a:solidFill>
                <a:latin typeface="Cambria"/>
                <a:ea typeface="Cambria"/>
              </a:rPr>
              <a:t>Student Smartphone Policy </a:t>
            </a:r>
            <a:endParaRPr lang="en-US" sz="4800" b="1">
              <a:solidFill>
                <a:srgbClr val="522E91"/>
              </a:solidFill>
              <a:latin typeface="Cambria" panose="02040503050406030204" pitchFamily="18" charset="0"/>
              <a:ea typeface="Cambria" panose="02040503050406030204" pitchFamily="18" charset="0"/>
            </a:endParaRPr>
          </a:p>
        </p:txBody>
      </p:sp>
      <p:sp>
        <p:nvSpPr>
          <p:cNvPr id="7" name="TextBox 7"/>
          <p:cNvSpPr txBox="1"/>
          <p:nvPr/>
        </p:nvSpPr>
        <p:spPr>
          <a:xfrm>
            <a:off x="806226" y="4237411"/>
            <a:ext cx="8009921" cy="867610"/>
          </a:xfrm>
          <a:prstGeom prst="rect">
            <a:avLst/>
          </a:prstGeom>
        </p:spPr>
        <p:txBody>
          <a:bodyPr wrap="square" lIns="0" tIns="0" rIns="0" bIns="0" rtlCol="0" anchor="t">
            <a:spAutoFit/>
          </a:bodyPr>
          <a:lstStyle/>
          <a:p>
            <a:pPr algn="ctr">
              <a:lnSpc>
                <a:spcPts val="3500"/>
              </a:lnSpc>
            </a:pPr>
            <a:r>
              <a:rPr lang="en-US" sz="2500" dirty="0">
                <a:solidFill>
                  <a:srgbClr val="522E91"/>
                </a:solidFill>
                <a:latin typeface="Cambria"/>
                <a:ea typeface="Cambria"/>
              </a:rPr>
              <a:t>Mark J. Dawson and Peter Lambert</a:t>
            </a:r>
            <a:endParaRPr lang="en-US" dirty="0"/>
          </a:p>
          <a:p>
            <a:pPr algn="ctr">
              <a:lnSpc>
                <a:spcPts val="3500"/>
              </a:lnSpc>
            </a:pPr>
            <a:r>
              <a:rPr lang="en-US" sz="2500" dirty="0">
                <a:solidFill>
                  <a:srgbClr val="522E91"/>
                </a:solidFill>
                <a:latin typeface="Cambria"/>
                <a:ea typeface="Cambria"/>
              </a:rPr>
              <a:t>Area Directors Education Services</a:t>
            </a:r>
            <a:endParaRPr lang="en-US"/>
          </a:p>
        </p:txBody>
      </p:sp>
      <p:sp>
        <p:nvSpPr>
          <p:cNvPr id="4" name="TextBox 7">
            <a:extLst>
              <a:ext uri="{FF2B5EF4-FFF2-40B4-BE49-F238E27FC236}">
                <a16:creationId xmlns:a16="http://schemas.microsoft.com/office/drawing/2014/main" id="{A4D1D978-E631-71D3-ACAD-0BFEA9FF2510}"/>
              </a:ext>
            </a:extLst>
          </p:cNvPr>
          <p:cNvSpPr txBox="1"/>
          <p:nvPr/>
        </p:nvSpPr>
        <p:spPr>
          <a:xfrm>
            <a:off x="2089172" y="5202431"/>
            <a:ext cx="5879099" cy="418769"/>
          </a:xfrm>
          <a:prstGeom prst="rect">
            <a:avLst/>
          </a:prstGeom>
        </p:spPr>
        <p:txBody>
          <a:bodyPr lIns="0" tIns="0" rIns="0" bIns="0" rtlCol="0" anchor="t">
            <a:spAutoFit/>
          </a:bodyPr>
          <a:lstStyle/>
          <a:p>
            <a:pPr algn="ctr">
              <a:lnSpc>
                <a:spcPts val="3500"/>
              </a:lnSpc>
            </a:pPr>
            <a:r>
              <a:rPr lang="en-US" sz="2500" dirty="0">
                <a:solidFill>
                  <a:srgbClr val="522E91"/>
                </a:solidFill>
                <a:latin typeface="Cambria"/>
                <a:ea typeface="Cambria"/>
              </a:rPr>
              <a:t>Date: April 1, 2025</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92D61CF-2999-5AE5-3504-1AB48907F062}"/>
              </a:ext>
            </a:extLst>
          </p:cNvPr>
          <p:cNvSpPr txBox="1"/>
          <p:nvPr/>
        </p:nvSpPr>
        <p:spPr>
          <a:xfrm>
            <a:off x="1103298" y="2265717"/>
            <a:ext cx="7959568"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endParaRPr lang="en-US" sz="1600">
              <a:latin typeface="Cambria"/>
              <a:ea typeface="Cambria"/>
            </a:endParaRPr>
          </a:p>
        </p:txBody>
      </p:sp>
      <p:sp>
        <p:nvSpPr>
          <p:cNvPr id="4" name="TextBox 3">
            <a:extLst>
              <a:ext uri="{FF2B5EF4-FFF2-40B4-BE49-F238E27FC236}">
                <a16:creationId xmlns:a16="http://schemas.microsoft.com/office/drawing/2014/main" id="{A3046F47-25A6-CC77-9AEB-6ADC5BD39ACC}"/>
              </a:ext>
            </a:extLst>
          </p:cNvPr>
          <p:cNvSpPr txBox="1"/>
          <p:nvPr/>
        </p:nvSpPr>
        <p:spPr>
          <a:xfrm>
            <a:off x="980818" y="516440"/>
            <a:ext cx="7959568"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200" b="1" dirty="0">
                <a:solidFill>
                  <a:schemeClr val="bg1"/>
                </a:solidFill>
                <a:latin typeface="Cambria"/>
                <a:ea typeface="Cambria"/>
                <a:cs typeface="Calibri"/>
              </a:rPr>
              <a:t>Background Information</a:t>
            </a:r>
          </a:p>
        </p:txBody>
      </p:sp>
      <p:sp>
        <p:nvSpPr>
          <p:cNvPr id="5" name="Content Placeholder 4">
            <a:extLst>
              <a:ext uri="{FF2B5EF4-FFF2-40B4-BE49-F238E27FC236}">
                <a16:creationId xmlns:a16="http://schemas.microsoft.com/office/drawing/2014/main" id="{DBA01288-EE03-2C8E-25C5-52AAE944D228}"/>
              </a:ext>
            </a:extLst>
          </p:cNvPr>
          <p:cNvSpPr>
            <a:spLocks noGrp="1"/>
          </p:cNvSpPr>
          <p:nvPr>
            <p:ph idx="1"/>
          </p:nvPr>
        </p:nvSpPr>
        <p:spPr>
          <a:xfrm>
            <a:off x="559006" y="2022469"/>
            <a:ext cx="8940925" cy="4648716"/>
          </a:xfrm>
        </p:spPr>
        <p:txBody>
          <a:bodyPr vert="horz" lIns="91440" tIns="45720" rIns="91440" bIns="45720" rtlCol="0" anchor="t">
            <a:noAutofit/>
          </a:bodyPr>
          <a:lstStyle/>
          <a:p>
            <a:r>
              <a:rPr lang="en-US" sz="2400" dirty="0">
                <a:ea typeface="Calibri"/>
                <a:cs typeface="Calibri"/>
              </a:rPr>
              <a:t>Assembly Bill 3216: Pupils Use of Smartphones was signed in the Fall of 2024.</a:t>
            </a:r>
          </a:p>
          <a:p>
            <a:r>
              <a:rPr lang="en-US" sz="2400" dirty="0">
                <a:ea typeface="Calibri"/>
                <a:cs typeface="Calibri"/>
              </a:rPr>
              <a:t>By July 1, 2026 school districts, county offices of education and charter school must develop and adopt, and update every 5 years, a policy to limit or prohibit the use by pupils of smartphones while pupils are at a school site or while pupils are under the supervision or control of a school district employee. </a:t>
            </a:r>
          </a:p>
          <a:p>
            <a:r>
              <a:rPr lang="en-US" sz="2400" dirty="0">
                <a:ea typeface="Calibri"/>
                <a:cs typeface="Calibri"/>
              </a:rPr>
              <a:t>September of 2024 the board gave direction to implement the Lodi Unified policy in July of 2025.</a:t>
            </a:r>
          </a:p>
          <a:p>
            <a:pPr marL="457200" lvl="1" indent="0">
              <a:buNone/>
            </a:pPr>
            <a:endParaRPr lang="en-US" sz="2400">
              <a:ea typeface="Calibri"/>
              <a:cs typeface="Calibri"/>
            </a:endParaRPr>
          </a:p>
          <a:p>
            <a:endParaRPr lang="en-US" sz="2500" dirty="0">
              <a:ea typeface="Calibri"/>
              <a:cs typeface="Calibri"/>
            </a:endParaRPr>
          </a:p>
          <a:p>
            <a:pPr marL="457200" lvl="1" indent="0">
              <a:buNone/>
            </a:pPr>
            <a:endParaRPr lang="en-US" sz="2100" dirty="0">
              <a:ea typeface="Calibri"/>
              <a:cs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92D61CF-2999-5AE5-3504-1AB48907F062}"/>
              </a:ext>
            </a:extLst>
          </p:cNvPr>
          <p:cNvSpPr txBox="1"/>
          <p:nvPr/>
        </p:nvSpPr>
        <p:spPr>
          <a:xfrm>
            <a:off x="1103298" y="2265717"/>
            <a:ext cx="7959568"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endParaRPr lang="en-US" sz="1600">
              <a:latin typeface="Cambria"/>
              <a:ea typeface="Cambria"/>
            </a:endParaRPr>
          </a:p>
        </p:txBody>
      </p:sp>
      <p:sp>
        <p:nvSpPr>
          <p:cNvPr id="5" name="Content Placeholder 4">
            <a:extLst>
              <a:ext uri="{FF2B5EF4-FFF2-40B4-BE49-F238E27FC236}">
                <a16:creationId xmlns:a16="http://schemas.microsoft.com/office/drawing/2014/main" id="{DBA01288-EE03-2C8E-25C5-52AAE944D228}"/>
              </a:ext>
            </a:extLst>
          </p:cNvPr>
          <p:cNvSpPr>
            <a:spLocks noGrp="1"/>
          </p:cNvSpPr>
          <p:nvPr>
            <p:ph idx="1"/>
          </p:nvPr>
        </p:nvSpPr>
        <p:spPr>
          <a:xfrm>
            <a:off x="559006" y="1940976"/>
            <a:ext cx="8940925" cy="5280690"/>
          </a:xfrm>
        </p:spPr>
        <p:txBody>
          <a:bodyPr vert="horz" lIns="91440" tIns="45720" rIns="91440" bIns="45720" rtlCol="0" anchor="t">
            <a:normAutofit fontScale="92500" lnSpcReduction="20000"/>
          </a:bodyPr>
          <a:lstStyle/>
          <a:p>
            <a:pPr marL="0" indent="0">
              <a:buNone/>
            </a:pPr>
            <a:r>
              <a:rPr lang="en-US" sz="2500" dirty="0">
                <a:ea typeface="Calibri"/>
                <a:cs typeface="Calibri"/>
              </a:rPr>
              <a:t>Lodi USD Board Policy 5131 states the following:</a:t>
            </a:r>
            <a:endParaRPr lang="en-US" sz="2500">
              <a:ea typeface="Calibri"/>
              <a:cs typeface="Calibri"/>
            </a:endParaRPr>
          </a:p>
          <a:p>
            <a:pPr>
              <a:lnSpc>
                <a:spcPct val="90000"/>
              </a:lnSpc>
            </a:pPr>
            <a:r>
              <a:rPr lang="en-US" sz="2500" dirty="0">
                <a:solidFill>
                  <a:srgbClr val="373737"/>
                </a:solidFill>
                <a:latin typeface="Calibri"/>
                <a:ea typeface="Calibri"/>
                <a:cs typeface="Calibri"/>
              </a:rPr>
              <a:t>No Devices During Instruction</a:t>
            </a:r>
          </a:p>
          <a:p>
            <a:pPr lvl="1">
              <a:lnSpc>
                <a:spcPct val="90000"/>
              </a:lnSpc>
              <a:buFont typeface="Courier New" pitchFamily="34" charset="0"/>
              <a:buChar char="o"/>
            </a:pPr>
            <a:r>
              <a:rPr lang="en-US" sz="2500" dirty="0">
                <a:solidFill>
                  <a:srgbClr val="373737"/>
                </a:solidFill>
                <a:latin typeface="Calibri"/>
                <a:ea typeface="Calibri"/>
                <a:cs typeface="Calibri"/>
              </a:rPr>
              <a:t>Cellular phones</a:t>
            </a:r>
            <a:r>
              <a:rPr lang="en-US" sz="2500" b="0" i="0" dirty="0">
                <a:solidFill>
                  <a:srgbClr val="373737"/>
                </a:solidFill>
                <a:effectLst/>
                <a:latin typeface="Calibri"/>
                <a:ea typeface="Calibri"/>
                <a:cs typeface="Calibri"/>
              </a:rPr>
              <a:t>, </a:t>
            </a:r>
            <a:r>
              <a:rPr lang="en-US" sz="2500" dirty="0">
                <a:solidFill>
                  <a:srgbClr val="373737"/>
                </a:solidFill>
                <a:latin typeface="Calibri"/>
                <a:ea typeface="Calibri"/>
                <a:cs typeface="Calibri"/>
              </a:rPr>
              <a:t>pagers</a:t>
            </a:r>
            <a:r>
              <a:rPr lang="en-US" sz="2500" b="0" i="0" dirty="0">
                <a:solidFill>
                  <a:srgbClr val="373737"/>
                </a:solidFill>
                <a:effectLst/>
                <a:latin typeface="Calibri"/>
                <a:ea typeface="Calibri"/>
                <a:cs typeface="Calibri"/>
              </a:rPr>
              <a:t>, </a:t>
            </a:r>
            <a:r>
              <a:rPr lang="en-US" sz="2500" dirty="0">
                <a:solidFill>
                  <a:srgbClr val="373737"/>
                </a:solidFill>
                <a:latin typeface="Calibri"/>
                <a:ea typeface="Calibri"/>
                <a:cs typeface="Calibri"/>
              </a:rPr>
              <a:t>and similar devices are not for use </a:t>
            </a:r>
            <a:r>
              <a:rPr lang="en-US" sz="2500" b="0" i="0" dirty="0">
                <a:solidFill>
                  <a:srgbClr val="373737"/>
                </a:solidFill>
                <a:effectLst/>
                <a:latin typeface="Calibri"/>
                <a:ea typeface="Calibri"/>
                <a:cs typeface="Calibri"/>
              </a:rPr>
              <a:t>during </a:t>
            </a:r>
            <a:r>
              <a:rPr lang="en-US" sz="2500" dirty="0">
                <a:solidFill>
                  <a:srgbClr val="373737"/>
                </a:solidFill>
                <a:latin typeface="Calibri"/>
                <a:ea typeface="Calibri"/>
                <a:cs typeface="Calibri"/>
              </a:rPr>
              <a:t>class </a:t>
            </a:r>
            <a:r>
              <a:rPr lang="en-US" sz="2500" b="0" i="0" dirty="0">
                <a:solidFill>
                  <a:srgbClr val="373737"/>
                </a:solidFill>
                <a:effectLst/>
                <a:latin typeface="Calibri"/>
                <a:ea typeface="Calibri"/>
                <a:cs typeface="Calibri"/>
              </a:rPr>
              <a:t>time</a:t>
            </a:r>
            <a:endParaRPr lang="en-US" sz="2500">
              <a:ea typeface="Calibri"/>
              <a:cs typeface="Calibri"/>
            </a:endParaRPr>
          </a:p>
          <a:p>
            <a:pPr>
              <a:lnSpc>
                <a:spcPct val="90000"/>
              </a:lnSpc>
            </a:pPr>
            <a:r>
              <a:rPr lang="en-US" sz="2500" dirty="0">
                <a:solidFill>
                  <a:srgbClr val="373737"/>
                </a:solidFill>
                <a:latin typeface="Calibri"/>
                <a:ea typeface="Calibri"/>
                <a:cs typeface="Calibri"/>
              </a:rPr>
              <a:t>Turned Off Requirement</a:t>
            </a:r>
            <a:endParaRPr lang="en-US" sz="2500" dirty="0">
              <a:solidFill>
                <a:srgbClr val="000000"/>
              </a:solidFill>
              <a:latin typeface="Calibri"/>
              <a:ea typeface="Calibri"/>
              <a:cs typeface="Calibri"/>
            </a:endParaRPr>
          </a:p>
          <a:p>
            <a:pPr lvl="1">
              <a:lnSpc>
                <a:spcPct val="90000"/>
              </a:lnSpc>
              <a:buFont typeface="Courier New" pitchFamily="34" charset="0"/>
              <a:buChar char="o"/>
            </a:pPr>
            <a:r>
              <a:rPr lang="en-US" sz="2500" dirty="0">
                <a:solidFill>
                  <a:srgbClr val="373737"/>
                </a:solidFill>
                <a:latin typeface="Calibri"/>
                <a:ea typeface="Calibri"/>
                <a:cs typeface="Calibri"/>
              </a:rPr>
              <a:t>Devices must</a:t>
            </a:r>
            <a:r>
              <a:rPr lang="en-US" sz="2500" b="0" i="0" dirty="0">
                <a:solidFill>
                  <a:srgbClr val="373737"/>
                </a:solidFill>
                <a:effectLst/>
                <a:latin typeface="Calibri"/>
                <a:ea typeface="Calibri"/>
                <a:cs typeface="Calibri"/>
              </a:rPr>
              <a:t> be off </a:t>
            </a:r>
            <a:r>
              <a:rPr lang="en-US" sz="2500" dirty="0">
                <a:solidFill>
                  <a:srgbClr val="373737"/>
                </a:solidFill>
                <a:latin typeface="Calibri"/>
                <a:ea typeface="Calibri"/>
                <a:cs typeface="Calibri"/>
              </a:rPr>
              <a:t>unless </a:t>
            </a:r>
            <a:r>
              <a:rPr lang="en-US" sz="2500" b="0" i="0" dirty="0">
                <a:solidFill>
                  <a:srgbClr val="373737"/>
                </a:solidFill>
                <a:effectLst/>
                <a:latin typeface="Calibri"/>
                <a:ea typeface="Calibri"/>
                <a:cs typeface="Calibri"/>
              </a:rPr>
              <a:t>used for </a:t>
            </a:r>
            <a:r>
              <a:rPr lang="en-US" sz="2500" dirty="0">
                <a:solidFill>
                  <a:srgbClr val="373737"/>
                </a:solidFill>
                <a:latin typeface="Calibri"/>
                <a:ea typeface="Calibri"/>
                <a:cs typeface="Calibri"/>
              </a:rPr>
              <a:t>approved </a:t>
            </a:r>
            <a:r>
              <a:rPr lang="en-US" sz="2500" b="0" i="0" dirty="0">
                <a:solidFill>
                  <a:srgbClr val="373737"/>
                </a:solidFill>
                <a:effectLst/>
                <a:latin typeface="Calibri"/>
                <a:ea typeface="Calibri"/>
                <a:cs typeface="Calibri"/>
              </a:rPr>
              <a:t>instructional or school-related </a:t>
            </a:r>
            <a:r>
              <a:rPr lang="en-US" sz="2500" dirty="0">
                <a:solidFill>
                  <a:srgbClr val="373737"/>
                </a:solidFill>
                <a:latin typeface="Calibri"/>
                <a:ea typeface="Calibri"/>
                <a:cs typeface="Calibri"/>
              </a:rPr>
              <a:t>activities</a:t>
            </a:r>
            <a:endParaRPr lang="en-US" sz="2500">
              <a:latin typeface="Calibri"/>
              <a:ea typeface="Calibri"/>
              <a:cs typeface="Calibri"/>
            </a:endParaRPr>
          </a:p>
          <a:p>
            <a:pPr>
              <a:lnSpc>
                <a:spcPct val="90000"/>
              </a:lnSpc>
            </a:pPr>
            <a:r>
              <a:rPr lang="en-US" sz="2500" dirty="0">
                <a:solidFill>
                  <a:srgbClr val="373737"/>
                </a:solidFill>
                <a:latin typeface="Calibri"/>
                <a:ea typeface="Calibri"/>
                <a:cs typeface="Calibri"/>
              </a:rPr>
              <a:t>Authorized Activation</a:t>
            </a:r>
            <a:endParaRPr lang="en-US" sz="2500" dirty="0">
              <a:solidFill>
                <a:srgbClr val="000000"/>
              </a:solidFill>
              <a:latin typeface="Calibri"/>
              <a:ea typeface="Calibri"/>
              <a:cs typeface="Calibri"/>
            </a:endParaRPr>
          </a:p>
          <a:p>
            <a:pPr lvl="1">
              <a:lnSpc>
                <a:spcPct val="90000"/>
              </a:lnSpc>
              <a:buFont typeface="Courier New" pitchFamily="34" charset="0"/>
              <a:buChar char="o"/>
            </a:pPr>
            <a:r>
              <a:rPr lang="en-US" sz="2500" dirty="0">
                <a:solidFill>
                  <a:srgbClr val="373737"/>
                </a:solidFill>
                <a:latin typeface="Calibri"/>
                <a:ea typeface="Calibri"/>
                <a:cs typeface="Calibri"/>
              </a:rPr>
              <a:t>Devices may be used when specifically </a:t>
            </a:r>
            <a:r>
              <a:rPr lang="en-US" sz="2500" b="0" i="0" dirty="0">
                <a:solidFill>
                  <a:srgbClr val="373737"/>
                </a:solidFill>
                <a:effectLst/>
                <a:latin typeface="Calibri"/>
                <a:ea typeface="Calibri"/>
                <a:cs typeface="Calibri"/>
              </a:rPr>
              <a:t>directed by a district employee</a:t>
            </a:r>
            <a:endParaRPr lang="en-US" sz="2500">
              <a:latin typeface="Calibri"/>
              <a:ea typeface="Calibri"/>
              <a:cs typeface="Calibri"/>
            </a:endParaRPr>
          </a:p>
          <a:p>
            <a:pPr>
              <a:lnSpc>
                <a:spcPct val="90000"/>
              </a:lnSpc>
            </a:pPr>
            <a:r>
              <a:rPr lang="en-US" sz="2500" dirty="0">
                <a:solidFill>
                  <a:srgbClr val="373737"/>
                </a:solidFill>
                <a:latin typeface="Calibri"/>
                <a:ea typeface="Calibri"/>
                <a:cs typeface="Calibri"/>
              </a:rPr>
              <a:t>Privacy Protection</a:t>
            </a:r>
            <a:endParaRPr lang="en-US" sz="2500" dirty="0">
              <a:solidFill>
                <a:srgbClr val="000000"/>
              </a:solidFill>
              <a:latin typeface="Calibri"/>
              <a:ea typeface="Calibri"/>
              <a:cs typeface="Calibri"/>
            </a:endParaRPr>
          </a:p>
          <a:p>
            <a:pPr lvl="1">
              <a:lnSpc>
                <a:spcPct val="90000"/>
              </a:lnSpc>
              <a:buFont typeface="Courier New" pitchFamily="34" charset="0"/>
              <a:buChar char="o"/>
            </a:pPr>
            <a:r>
              <a:rPr lang="en-US" sz="2500" dirty="0">
                <a:solidFill>
                  <a:srgbClr val="373737"/>
                </a:solidFill>
                <a:latin typeface="Calibri"/>
                <a:ea typeface="Calibri"/>
                <a:cs typeface="Calibri"/>
              </a:rPr>
              <a:t>Camera</a:t>
            </a:r>
            <a:r>
              <a:rPr lang="en-US" sz="2500" b="0" i="0" dirty="0">
                <a:solidFill>
                  <a:srgbClr val="373737"/>
                </a:solidFill>
                <a:effectLst/>
                <a:latin typeface="Calibri"/>
                <a:ea typeface="Calibri"/>
                <a:cs typeface="Calibri"/>
              </a:rPr>
              <a:t>, video, or recording </a:t>
            </a:r>
            <a:r>
              <a:rPr lang="en-US" sz="2500" dirty="0">
                <a:solidFill>
                  <a:srgbClr val="373737"/>
                </a:solidFill>
                <a:latin typeface="Calibri"/>
                <a:ea typeface="Calibri"/>
                <a:cs typeface="Calibri"/>
              </a:rPr>
              <a:t>functions must </a:t>
            </a:r>
            <a:r>
              <a:rPr lang="en-US" sz="2500" b="0" i="0" dirty="0">
                <a:solidFill>
                  <a:srgbClr val="373737"/>
                </a:solidFill>
                <a:effectLst/>
                <a:latin typeface="Calibri"/>
                <a:ea typeface="Calibri"/>
                <a:cs typeface="Calibri"/>
              </a:rPr>
              <a:t>not </a:t>
            </a:r>
            <a:r>
              <a:rPr lang="en-US" sz="2500" dirty="0">
                <a:solidFill>
                  <a:srgbClr val="373737"/>
                </a:solidFill>
                <a:latin typeface="Calibri"/>
                <a:ea typeface="Calibri"/>
                <a:cs typeface="Calibri"/>
              </a:rPr>
              <a:t>infringe </a:t>
            </a:r>
            <a:r>
              <a:rPr lang="en-US" sz="2500" b="0" i="0" dirty="0">
                <a:solidFill>
                  <a:srgbClr val="373737"/>
                </a:solidFill>
                <a:effectLst/>
                <a:latin typeface="Calibri"/>
                <a:ea typeface="Calibri"/>
                <a:cs typeface="Calibri"/>
              </a:rPr>
              <a:t>on </a:t>
            </a:r>
            <a:r>
              <a:rPr lang="en-US" sz="2500" dirty="0">
                <a:solidFill>
                  <a:srgbClr val="373737"/>
                </a:solidFill>
                <a:latin typeface="Calibri"/>
                <a:ea typeface="Calibri"/>
                <a:cs typeface="Calibri"/>
              </a:rPr>
              <a:t>anyone’s </a:t>
            </a:r>
            <a:r>
              <a:rPr lang="en-US" sz="2500" b="0" i="0" dirty="0">
                <a:solidFill>
                  <a:srgbClr val="373737"/>
                </a:solidFill>
                <a:effectLst/>
                <a:latin typeface="Calibri"/>
                <a:ea typeface="Calibri"/>
                <a:cs typeface="Calibri"/>
              </a:rPr>
              <a:t>privacy</a:t>
            </a:r>
            <a:endParaRPr lang="en-US" sz="2500">
              <a:latin typeface="Calibri"/>
              <a:ea typeface="Calibri"/>
              <a:cs typeface="Calibri"/>
            </a:endParaRPr>
          </a:p>
          <a:p>
            <a:pPr>
              <a:lnSpc>
                <a:spcPct val="90000"/>
              </a:lnSpc>
            </a:pPr>
            <a:r>
              <a:rPr lang="en-US" sz="2500" dirty="0">
                <a:solidFill>
                  <a:srgbClr val="373737"/>
                </a:solidFill>
                <a:latin typeface="Calibri"/>
                <a:ea typeface="Calibri"/>
                <a:cs typeface="Calibri"/>
              </a:rPr>
              <a:t>Medical Exception</a:t>
            </a:r>
            <a:endParaRPr lang="en-US" sz="2500" dirty="0">
              <a:solidFill>
                <a:srgbClr val="000000"/>
              </a:solidFill>
              <a:latin typeface="Calibri"/>
              <a:ea typeface="Calibri"/>
              <a:cs typeface="Calibri"/>
            </a:endParaRPr>
          </a:p>
          <a:p>
            <a:pPr lvl="1">
              <a:lnSpc>
                <a:spcPct val="90000"/>
              </a:lnSpc>
              <a:buFont typeface="Courier New" pitchFamily="34" charset="0"/>
              <a:buChar char="o"/>
            </a:pPr>
            <a:r>
              <a:rPr lang="en-US" sz="2500" dirty="0">
                <a:solidFill>
                  <a:srgbClr val="373737"/>
                </a:solidFill>
                <a:latin typeface="Calibri"/>
                <a:ea typeface="Calibri"/>
                <a:cs typeface="Calibri"/>
              </a:rPr>
              <a:t>Essential health devices, per</a:t>
            </a:r>
            <a:r>
              <a:rPr lang="en-US" sz="2500" b="0" i="0" dirty="0">
                <a:solidFill>
                  <a:srgbClr val="373737"/>
                </a:solidFill>
                <a:effectLst/>
                <a:latin typeface="Calibri"/>
                <a:ea typeface="Calibri"/>
                <a:cs typeface="Calibri"/>
              </a:rPr>
              <a:t> a licensed </a:t>
            </a:r>
            <a:r>
              <a:rPr lang="en-US" sz="2500" dirty="0">
                <a:solidFill>
                  <a:srgbClr val="373737"/>
                </a:solidFill>
                <a:latin typeface="Calibri"/>
                <a:ea typeface="Calibri"/>
                <a:cs typeface="Calibri"/>
              </a:rPr>
              <a:t>physician’s recommendation, are allowed </a:t>
            </a:r>
            <a:r>
              <a:rPr lang="en-US" sz="2500" b="0" i="0" dirty="0">
                <a:solidFill>
                  <a:srgbClr val="373737"/>
                </a:solidFill>
                <a:effectLst/>
                <a:latin typeface="Calibri"/>
                <a:ea typeface="Calibri"/>
                <a:cs typeface="Calibri"/>
              </a:rPr>
              <a:t>for </a:t>
            </a:r>
            <a:r>
              <a:rPr lang="en-US" sz="2500" dirty="0">
                <a:solidFill>
                  <a:srgbClr val="373737"/>
                </a:solidFill>
                <a:latin typeface="Calibri"/>
                <a:ea typeface="Calibri"/>
                <a:cs typeface="Calibri"/>
              </a:rPr>
              <a:t>health-related </a:t>
            </a:r>
            <a:r>
              <a:rPr lang="en-US" sz="2500" b="0" i="0" dirty="0">
                <a:solidFill>
                  <a:srgbClr val="373737"/>
                </a:solidFill>
                <a:effectLst/>
                <a:latin typeface="Calibri"/>
                <a:ea typeface="Calibri"/>
                <a:cs typeface="Calibri"/>
              </a:rPr>
              <a:t>use</a:t>
            </a:r>
            <a:endParaRPr lang="en-US" sz="2500">
              <a:latin typeface="Calibri"/>
              <a:ea typeface="Calibri"/>
              <a:cs typeface="Calibri"/>
            </a:endParaRPr>
          </a:p>
          <a:p>
            <a:pPr lvl="1">
              <a:buFont typeface="Courier New" pitchFamily="34" charset="0"/>
              <a:buChar char="o"/>
            </a:pPr>
            <a:endParaRPr lang="en-US" sz="2400" b="0" i="0" dirty="0">
              <a:solidFill>
                <a:srgbClr val="373737"/>
              </a:solidFill>
              <a:effectLst/>
              <a:latin typeface="Nunito Sans"/>
            </a:endParaRPr>
          </a:p>
          <a:p>
            <a:pPr marL="457200" indent="-457200">
              <a:spcBef>
                <a:spcPts val="20"/>
              </a:spcBef>
            </a:pPr>
            <a:endParaRPr lang="en-US" sz="2000" dirty="0">
              <a:ea typeface="Calibri"/>
              <a:cs typeface="Calibri"/>
            </a:endParaRPr>
          </a:p>
        </p:txBody>
      </p:sp>
      <p:sp>
        <p:nvSpPr>
          <p:cNvPr id="6" name="TextBox 5">
            <a:extLst>
              <a:ext uri="{FF2B5EF4-FFF2-40B4-BE49-F238E27FC236}">
                <a16:creationId xmlns:a16="http://schemas.microsoft.com/office/drawing/2014/main" id="{E1CECEEC-E544-405C-83D5-52EEAFFE88DA}"/>
              </a:ext>
            </a:extLst>
          </p:cNvPr>
          <p:cNvSpPr txBox="1"/>
          <p:nvPr/>
        </p:nvSpPr>
        <p:spPr>
          <a:xfrm>
            <a:off x="1865376" y="505885"/>
            <a:ext cx="6428232" cy="584775"/>
          </a:xfrm>
          <a:prstGeom prst="rect">
            <a:avLst/>
          </a:prstGeom>
          <a:noFill/>
        </p:spPr>
        <p:txBody>
          <a:bodyPr wrap="square">
            <a:spAutoFit/>
          </a:bodyPr>
          <a:lstStyle/>
          <a:p>
            <a:pPr algn="ctr"/>
            <a:r>
              <a:rPr lang="en-US" sz="3200" b="1" dirty="0">
                <a:solidFill>
                  <a:schemeClr val="bg1"/>
                </a:solidFill>
                <a:latin typeface="Cambria"/>
                <a:ea typeface="Cambria"/>
                <a:cs typeface="Calibri"/>
              </a:rPr>
              <a:t>Lodi USD Board Policy 5131</a:t>
            </a:r>
          </a:p>
        </p:txBody>
      </p:sp>
    </p:spTree>
    <p:extLst>
      <p:ext uri="{BB962C8B-B14F-4D97-AF65-F5344CB8AC3E}">
        <p14:creationId xmlns:p14="http://schemas.microsoft.com/office/powerpoint/2010/main" val="39793828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92D61CF-2999-5AE5-3504-1AB48907F062}"/>
              </a:ext>
            </a:extLst>
          </p:cNvPr>
          <p:cNvSpPr txBox="1"/>
          <p:nvPr/>
        </p:nvSpPr>
        <p:spPr>
          <a:xfrm>
            <a:off x="1103298" y="2265717"/>
            <a:ext cx="7959568"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endParaRPr lang="en-US" sz="1600">
              <a:latin typeface="Cambria"/>
              <a:ea typeface="Cambria"/>
            </a:endParaRPr>
          </a:p>
        </p:txBody>
      </p:sp>
      <p:sp>
        <p:nvSpPr>
          <p:cNvPr id="5" name="Content Placeholder 4">
            <a:extLst>
              <a:ext uri="{FF2B5EF4-FFF2-40B4-BE49-F238E27FC236}">
                <a16:creationId xmlns:a16="http://schemas.microsoft.com/office/drawing/2014/main" id="{DBA01288-EE03-2C8E-25C5-52AAE944D228}"/>
              </a:ext>
            </a:extLst>
          </p:cNvPr>
          <p:cNvSpPr>
            <a:spLocks noGrp="1"/>
          </p:cNvSpPr>
          <p:nvPr>
            <p:ph idx="1"/>
          </p:nvPr>
        </p:nvSpPr>
        <p:spPr>
          <a:xfrm>
            <a:off x="373949" y="1940169"/>
            <a:ext cx="9247319" cy="5453222"/>
          </a:xfrm>
        </p:spPr>
        <p:txBody>
          <a:bodyPr vert="horz" lIns="91440" tIns="45720" rIns="91440" bIns="45720" rtlCol="0" anchor="t">
            <a:noAutofit/>
          </a:bodyPr>
          <a:lstStyle/>
          <a:p>
            <a:r>
              <a:rPr lang="en-US" sz="2300">
                <a:ea typeface="Calibri"/>
                <a:cs typeface="Calibri"/>
              </a:rPr>
              <a:t>Key Participants</a:t>
            </a:r>
            <a:endParaRPr lang="en-US" dirty="0">
              <a:ea typeface="Calibri"/>
              <a:cs typeface="Calibri"/>
            </a:endParaRPr>
          </a:p>
          <a:p>
            <a:pPr lvl="1">
              <a:buFont typeface="Courier New" pitchFamily="34" charset="0"/>
              <a:buChar char="o"/>
            </a:pPr>
            <a:r>
              <a:rPr lang="en-US" sz="1900" dirty="0">
                <a:ea typeface="Calibri"/>
                <a:cs typeface="Calibri"/>
              </a:rPr>
              <a:t>Superintendent, Communications Dept, Ed. Services Staff, High School Principals, and Student Activities Directors</a:t>
            </a:r>
            <a:endParaRPr lang="en-US">
              <a:ea typeface="Calibri"/>
              <a:cs typeface="Calibri"/>
            </a:endParaRPr>
          </a:p>
          <a:p>
            <a:r>
              <a:rPr lang="en-US" sz="2300" dirty="0">
                <a:ea typeface="Calibri"/>
                <a:cs typeface="Calibri"/>
              </a:rPr>
              <a:t>Collaborative Effort</a:t>
            </a:r>
            <a:endParaRPr lang="en-US" dirty="0">
              <a:ea typeface="Calibri"/>
              <a:cs typeface="Calibri"/>
            </a:endParaRPr>
          </a:p>
          <a:p>
            <a:pPr lvl="1">
              <a:buFont typeface="Courier New" pitchFamily="34" charset="0"/>
              <a:buChar char="o"/>
            </a:pPr>
            <a:r>
              <a:rPr lang="en-US" sz="1900" dirty="0">
                <a:ea typeface="Calibri"/>
                <a:cs typeface="Calibri"/>
              </a:rPr>
              <a:t>Both student activities directors and student leaders participated from every comprehensive high school</a:t>
            </a:r>
            <a:endParaRPr lang="en-US">
              <a:ea typeface="Calibri"/>
              <a:cs typeface="Calibri"/>
            </a:endParaRPr>
          </a:p>
          <a:p>
            <a:r>
              <a:rPr lang="en-US" sz="2300" dirty="0">
                <a:ea typeface="Calibri"/>
                <a:cs typeface="Calibri"/>
              </a:rPr>
              <a:t>Campaign Development</a:t>
            </a:r>
            <a:endParaRPr lang="en-US" dirty="0">
              <a:ea typeface="Calibri"/>
              <a:cs typeface="Calibri"/>
            </a:endParaRPr>
          </a:p>
          <a:p>
            <a:pPr lvl="1">
              <a:buFont typeface="Courier New" pitchFamily="34" charset="0"/>
              <a:buChar char="o"/>
            </a:pPr>
            <a:r>
              <a:rPr lang="en-US" sz="1900" dirty="0">
                <a:ea typeface="Calibri"/>
                <a:cs typeface="Calibri"/>
              </a:rPr>
              <a:t>Created a district-wide initiative with tailored, site-based strategies during Fall 2024 and Winter 2025</a:t>
            </a:r>
            <a:endParaRPr lang="en-US">
              <a:ea typeface="Calibri"/>
              <a:cs typeface="Calibri"/>
            </a:endParaRPr>
          </a:p>
          <a:p>
            <a:r>
              <a:rPr lang="en-US" sz="2300">
                <a:ea typeface="Calibri"/>
                <a:cs typeface="Calibri"/>
              </a:rPr>
              <a:t>Policy Benefit Focus</a:t>
            </a:r>
            <a:endParaRPr lang="en-US" dirty="0">
              <a:ea typeface="Calibri"/>
              <a:cs typeface="Calibri"/>
            </a:endParaRPr>
          </a:p>
          <a:p>
            <a:pPr lvl="1">
              <a:buFont typeface="Courier New" pitchFamily="34" charset="0"/>
              <a:buChar char="o"/>
            </a:pPr>
            <a:r>
              <a:rPr lang="en-US" sz="1900" dirty="0">
                <a:ea typeface="Calibri"/>
                <a:cs typeface="Calibri"/>
              </a:rPr>
              <a:t>Emphasized the benefits of prohibiting smartphone use during the school day</a:t>
            </a:r>
            <a:endParaRPr lang="en-US">
              <a:ea typeface="Calibri"/>
              <a:cs typeface="Calibri"/>
            </a:endParaRPr>
          </a:p>
          <a:p>
            <a:r>
              <a:rPr lang="en-US" sz="2300">
                <a:ea typeface="Calibri"/>
                <a:cs typeface="Calibri"/>
              </a:rPr>
              <a:t>Screen Time Initiative</a:t>
            </a:r>
            <a:endParaRPr lang="en-US" dirty="0">
              <a:ea typeface="Calibri"/>
              <a:cs typeface="Calibri"/>
            </a:endParaRPr>
          </a:p>
          <a:p>
            <a:pPr lvl="1">
              <a:buFont typeface="Courier New" pitchFamily="34" charset="0"/>
              <a:buChar char="o"/>
            </a:pPr>
            <a:r>
              <a:rPr lang="en-US" sz="1900" dirty="0">
                <a:ea typeface="Calibri"/>
                <a:cs typeface="Calibri"/>
              </a:rPr>
              <a:t>Aimed to reduce screen time and encourage students to take a pledge for mindful device use</a:t>
            </a:r>
            <a:endParaRPr lang="en-US">
              <a:ea typeface="Calibri"/>
              <a:cs typeface="Calibri"/>
            </a:endParaRPr>
          </a:p>
        </p:txBody>
      </p:sp>
      <p:sp>
        <p:nvSpPr>
          <p:cNvPr id="8" name="Content Placeholder 4">
            <a:extLst>
              <a:ext uri="{FF2B5EF4-FFF2-40B4-BE49-F238E27FC236}">
                <a16:creationId xmlns:a16="http://schemas.microsoft.com/office/drawing/2014/main" id="{E9181AA2-6356-470A-4EB3-4B01215057D2}"/>
              </a:ext>
            </a:extLst>
          </p:cNvPr>
          <p:cNvSpPr txBox="1">
            <a:spLocks/>
          </p:cNvSpPr>
          <p:nvPr/>
        </p:nvSpPr>
        <p:spPr>
          <a:xfrm>
            <a:off x="557294" y="6548608"/>
            <a:ext cx="8953405" cy="704549"/>
          </a:xfrm>
          <a:prstGeom prst="rect">
            <a:avLst/>
          </a:prstGeom>
        </p:spPr>
        <p:txBody>
          <a:bodyPr vert="horz" lIns="91440" tIns="45720" rIns="91440" bIns="45720" rtlCol="0" anchor="t">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500" dirty="0">
              <a:ea typeface="Calibri"/>
              <a:cs typeface="Calibri"/>
            </a:endParaRPr>
          </a:p>
        </p:txBody>
      </p:sp>
      <p:sp>
        <p:nvSpPr>
          <p:cNvPr id="2" name="TextBox 1">
            <a:extLst>
              <a:ext uri="{FF2B5EF4-FFF2-40B4-BE49-F238E27FC236}">
                <a16:creationId xmlns:a16="http://schemas.microsoft.com/office/drawing/2014/main" id="{75AAEC19-059C-1565-CBEB-0B0EC2D5BD00}"/>
              </a:ext>
            </a:extLst>
          </p:cNvPr>
          <p:cNvSpPr txBox="1"/>
          <p:nvPr/>
        </p:nvSpPr>
        <p:spPr>
          <a:xfrm>
            <a:off x="1094668" y="519243"/>
            <a:ext cx="7984888" cy="584775"/>
          </a:xfrm>
          <a:prstGeom prst="rect">
            <a:avLst/>
          </a:prstGeom>
          <a:noFill/>
        </p:spPr>
        <p:txBody>
          <a:bodyPr wrap="square" lIns="91440" tIns="45720" rIns="91440" bIns="45720" anchor="t">
            <a:spAutoFit/>
          </a:bodyPr>
          <a:lstStyle/>
          <a:p>
            <a:pPr algn="ctr"/>
            <a:r>
              <a:rPr lang="en-US" sz="3200" b="1">
                <a:solidFill>
                  <a:schemeClr val="bg1"/>
                </a:solidFill>
                <a:latin typeface="Cambria"/>
                <a:ea typeface="Cambria"/>
                <a:cs typeface="Calibri"/>
              </a:rPr>
              <a:t>Smartphone-Free: Reducing Screen Time</a:t>
            </a:r>
            <a:endParaRPr lang="en-US"/>
          </a:p>
        </p:txBody>
      </p:sp>
    </p:spTree>
    <p:extLst>
      <p:ext uri="{BB962C8B-B14F-4D97-AF65-F5344CB8AC3E}">
        <p14:creationId xmlns:p14="http://schemas.microsoft.com/office/powerpoint/2010/main" val="2032766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DBA01288-EE03-2C8E-25C5-52AAE944D228}"/>
              </a:ext>
            </a:extLst>
          </p:cNvPr>
          <p:cNvSpPr>
            <a:spLocks noGrp="1"/>
          </p:cNvSpPr>
          <p:nvPr>
            <p:ph idx="1"/>
          </p:nvPr>
        </p:nvSpPr>
        <p:spPr>
          <a:xfrm>
            <a:off x="457200" y="1940976"/>
            <a:ext cx="8953405" cy="4185187"/>
          </a:xfrm>
        </p:spPr>
        <p:txBody>
          <a:bodyPr vert="horz" lIns="91440" tIns="45720" rIns="91440" bIns="45720" rtlCol="0" anchor="t">
            <a:normAutofit/>
          </a:bodyPr>
          <a:lstStyle/>
          <a:p>
            <a:pPr marL="0" indent="0">
              <a:buNone/>
            </a:pPr>
            <a:r>
              <a:rPr lang="en-US" sz="2800" dirty="0">
                <a:ea typeface="Calibri"/>
                <a:cs typeface="Calibri"/>
              </a:rPr>
              <a:t> </a:t>
            </a:r>
            <a:endParaRPr lang="en-US" dirty="0"/>
          </a:p>
          <a:p>
            <a:pPr marL="457200" indent="-457200"/>
            <a:r>
              <a:rPr lang="en-US" sz="2800" dirty="0">
                <a:ea typeface="+mn-lt"/>
                <a:cs typeface="+mn-lt"/>
                <a:hlinkClick r:id="rId3"/>
              </a:rPr>
              <a:t>Smartphone Challenge Video</a:t>
            </a:r>
            <a:endParaRPr lang="en-US" sz="2800">
              <a:ea typeface="Calibri"/>
              <a:cs typeface="Calibri"/>
            </a:endParaRPr>
          </a:p>
          <a:p>
            <a:pPr marL="0" indent="0">
              <a:buNone/>
            </a:pPr>
            <a:endParaRPr lang="en-US" sz="2800" dirty="0">
              <a:ea typeface="Calibri"/>
              <a:cs typeface="Calibri"/>
            </a:endParaRPr>
          </a:p>
          <a:p>
            <a:pPr marL="457200" indent="-457200"/>
            <a:endParaRPr lang="en-US" sz="2800" dirty="0">
              <a:ea typeface="Calibri"/>
              <a:cs typeface="Calibri"/>
            </a:endParaRPr>
          </a:p>
          <a:p>
            <a:pPr marL="0" indent="0">
              <a:buNone/>
            </a:pPr>
            <a:endParaRPr lang="en-US" dirty="0">
              <a:ea typeface="Calibri"/>
              <a:cs typeface="Calibri"/>
            </a:endParaRPr>
          </a:p>
          <a:p>
            <a:pPr marL="0" indent="0">
              <a:buNone/>
            </a:pPr>
            <a:endParaRPr lang="en-US" dirty="0">
              <a:ea typeface="Calibri"/>
              <a:cs typeface="Calibri"/>
            </a:endParaRPr>
          </a:p>
          <a:p>
            <a:pPr marL="0" indent="0">
              <a:buNone/>
            </a:pPr>
            <a:endParaRPr lang="en-US" dirty="0">
              <a:ea typeface="Calibri"/>
              <a:cs typeface="Calibri"/>
            </a:endParaRPr>
          </a:p>
        </p:txBody>
      </p:sp>
      <p:sp>
        <p:nvSpPr>
          <p:cNvPr id="3" name="TextBox 2">
            <a:extLst>
              <a:ext uri="{FF2B5EF4-FFF2-40B4-BE49-F238E27FC236}">
                <a16:creationId xmlns:a16="http://schemas.microsoft.com/office/drawing/2014/main" id="{75B878F6-E7C1-4793-1F14-9823DE1E4A2A}"/>
              </a:ext>
            </a:extLst>
          </p:cNvPr>
          <p:cNvSpPr txBox="1"/>
          <p:nvPr/>
        </p:nvSpPr>
        <p:spPr>
          <a:xfrm>
            <a:off x="1796796" y="382262"/>
            <a:ext cx="6464808" cy="584775"/>
          </a:xfrm>
          <a:prstGeom prst="rect">
            <a:avLst/>
          </a:prstGeom>
          <a:noFill/>
        </p:spPr>
        <p:txBody>
          <a:bodyPr wrap="square" lIns="91440" tIns="45720" rIns="91440" bIns="45720" anchor="t">
            <a:spAutoFit/>
          </a:bodyPr>
          <a:lstStyle/>
          <a:p>
            <a:pPr algn="ctr"/>
            <a:r>
              <a:rPr lang="en-US" sz="3200" b="1" dirty="0">
                <a:solidFill>
                  <a:schemeClr val="bg1"/>
                </a:solidFill>
                <a:latin typeface="Cambria"/>
                <a:ea typeface="Cambria"/>
                <a:cs typeface="Calibri"/>
              </a:rPr>
              <a:t>Video</a:t>
            </a:r>
          </a:p>
        </p:txBody>
      </p:sp>
    </p:spTree>
    <p:extLst>
      <p:ext uri="{BB962C8B-B14F-4D97-AF65-F5344CB8AC3E}">
        <p14:creationId xmlns:p14="http://schemas.microsoft.com/office/powerpoint/2010/main" val="12815945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DBA01288-EE03-2C8E-25C5-52AAE944D228}"/>
              </a:ext>
            </a:extLst>
          </p:cNvPr>
          <p:cNvSpPr>
            <a:spLocks noGrp="1"/>
          </p:cNvSpPr>
          <p:nvPr>
            <p:ph idx="1"/>
          </p:nvPr>
        </p:nvSpPr>
        <p:spPr>
          <a:xfrm>
            <a:off x="424543" y="1940976"/>
            <a:ext cx="9290862" cy="5339072"/>
          </a:xfrm>
        </p:spPr>
        <p:txBody>
          <a:bodyPr vert="horz" lIns="91440" tIns="45720" rIns="91440" bIns="45720" rtlCol="0" anchor="t">
            <a:normAutofit/>
          </a:bodyPr>
          <a:lstStyle/>
          <a:p>
            <a:pPr marL="0" indent="0">
              <a:buNone/>
            </a:pPr>
            <a:r>
              <a:rPr lang="en-US" sz="2800" dirty="0">
                <a:ea typeface="Calibri"/>
                <a:cs typeface="Calibri"/>
              </a:rPr>
              <a:t> Social Media</a:t>
            </a:r>
            <a:endParaRPr lang="en-US" dirty="0">
              <a:ea typeface="Calibri"/>
              <a:cs typeface="Calibri"/>
            </a:endParaRPr>
          </a:p>
          <a:p>
            <a:pPr marL="857250" lvl="1">
              <a:lnSpc>
                <a:spcPct val="90000"/>
              </a:lnSpc>
              <a:buFont typeface="Courier New" pitchFamily="34" charset="0"/>
              <a:buChar char="o"/>
            </a:pPr>
            <a:r>
              <a:rPr lang="en-US" sz="2400" dirty="0">
                <a:ea typeface="Calibri"/>
                <a:cs typeface="Calibri"/>
              </a:rPr>
              <a:t>Publish campaign video on district and school platforms</a:t>
            </a:r>
            <a:endParaRPr lang="en-US">
              <a:ea typeface="Calibri"/>
              <a:cs typeface="Calibri"/>
            </a:endParaRPr>
          </a:p>
          <a:p>
            <a:pPr marL="457200" indent="-457200">
              <a:lnSpc>
                <a:spcPct val="90000"/>
              </a:lnSpc>
            </a:pPr>
            <a:r>
              <a:rPr lang="en-US" sz="2800" dirty="0">
                <a:ea typeface="Calibri"/>
                <a:cs typeface="Calibri"/>
              </a:rPr>
              <a:t>Community Engagement</a:t>
            </a:r>
            <a:endParaRPr lang="en-US" dirty="0">
              <a:ea typeface="Calibri"/>
              <a:cs typeface="Calibri"/>
            </a:endParaRPr>
          </a:p>
          <a:p>
            <a:pPr marL="857250" lvl="1">
              <a:lnSpc>
                <a:spcPct val="90000"/>
              </a:lnSpc>
              <a:buFont typeface="Courier New" pitchFamily="34" charset="0"/>
              <a:buChar char="o"/>
            </a:pPr>
            <a:r>
              <a:rPr lang="en-US" sz="2400" dirty="0">
                <a:ea typeface="Calibri"/>
                <a:cs typeface="Calibri"/>
              </a:rPr>
              <a:t>Consistently communicate AB 3216 and Board Policy 5131 to staff and community</a:t>
            </a:r>
            <a:endParaRPr lang="en-US">
              <a:ea typeface="Calibri"/>
              <a:cs typeface="Calibri"/>
            </a:endParaRPr>
          </a:p>
          <a:p>
            <a:pPr marL="457200" indent="-457200">
              <a:lnSpc>
                <a:spcPct val="90000"/>
              </a:lnSpc>
            </a:pPr>
            <a:r>
              <a:rPr lang="en-US" sz="2800" dirty="0">
                <a:ea typeface="Calibri"/>
                <a:cs typeface="Calibri"/>
              </a:rPr>
              <a:t>Teacher Protection</a:t>
            </a:r>
            <a:endParaRPr lang="en-US" dirty="0">
              <a:ea typeface="Calibri"/>
              <a:cs typeface="Calibri"/>
            </a:endParaRPr>
          </a:p>
          <a:p>
            <a:pPr marL="857250" lvl="1">
              <a:lnSpc>
                <a:spcPct val="90000"/>
              </a:lnSpc>
              <a:buFont typeface="Courier New" pitchFamily="34" charset="0"/>
              <a:buChar char="o"/>
            </a:pPr>
            <a:r>
              <a:rPr lang="en-US" sz="2400" dirty="0">
                <a:ea typeface="Calibri"/>
                <a:cs typeface="Calibri"/>
              </a:rPr>
              <a:t>Collaborate with LEA on an MOU to release teachers from liability for lost/damaged devices</a:t>
            </a:r>
            <a:endParaRPr lang="en-US">
              <a:ea typeface="Calibri"/>
              <a:cs typeface="Calibri"/>
            </a:endParaRPr>
          </a:p>
          <a:p>
            <a:pPr marL="457200" indent="-457200">
              <a:lnSpc>
                <a:spcPct val="90000"/>
              </a:lnSpc>
            </a:pPr>
            <a:r>
              <a:rPr lang="en-US" sz="2800" dirty="0">
                <a:ea typeface="Calibri"/>
                <a:cs typeface="Calibri"/>
              </a:rPr>
              <a:t>Student Interventions</a:t>
            </a:r>
            <a:endParaRPr lang="en-US" dirty="0">
              <a:ea typeface="Calibri"/>
              <a:cs typeface="Calibri"/>
            </a:endParaRPr>
          </a:p>
          <a:p>
            <a:pPr marL="857250" lvl="1">
              <a:lnSpc>
                <a:spcPct val="90000"/>
              </a:lnSpc>
              <a:buFont typeface="Courier New" pitchFamily="34" charset="0"/>
              <a:buChar char="o"/>
            </a:pPr>
            <a:r>
              <a:rPr lang="en-US" sz="2400" dirty="0">
                <a:ea typeface="Calibri"/>
                <a:cs typeface="Calibri"/>
              </a:rPr>
              <a:t>Work with site administration on consistent strategies for policy enforcement</a:t>
            </a:r>
            <a:endParaRPr lang="en-US">
              <a:ea typeface="Calibri"/>
              <a:cs typeface="Calibri"/>
            </a:endParaRPr>
          </a:p>
          <a:p>
            <a:pPr marL="457200" indent="-457200"/>
            <a:endParaRPr lang="en-US" sz="2800" dirty="0">
              <a:ea typeface="Calibri"/>
              <a:cs typeface="Calibri"/>
            </a:endParaRPr>
          </a:p>
          <a:p>
            <a:pPr marL="0" indent="0">
              <a:buNone/>
            </a:pPr>
            <a:endParaRPr lang="en-US" dirty="0">
              <a:ea typeface="Calibri"/>
              <a:cs typeface="Calibri"/>
            </a:endParaRPr>
          </a:p>
          <a:p>
            <a:pPr marL="0" indent="0">
              <a:buNone/>
            </a:pPr>
            <a:endParaRPr lang="en-US" dirty="0">
              <a:ea typeface="Calibri"/>
              <a:cs typeface="Calibri"/>
            </a:endParaRPr>
          </a:p>
          <a:p>
            <a:pPr marL="0" indent="0">
              <a:buNone/>
            </a:pPr>
            <a:endParaRPr lang="en-US" dirty="0">
              <a:ea typeface="Calibri"/>
              <a:cs typeface="Calibri"/>
            </a:endParaRPr>
          </a:p>
        </p:txBody>
      </p:sp>
      <p:sp>
        <p:nvSpPr>
          <p:cNvPr id="3" name="TextBox 2">
            <a:extLst>
              <a:ext uri="{FF2B5EF4-FFF2-40B4-BE49-F238E27FC236}">
                <a16:creationId xmlns:a16="http://schemas.microsoft.com/office/drawing/2014/main" id="{75B878F6-E7C1-4793-1F14-9823DE1E4A2A}"/>
              </a:ext>
            </a:extLst>
          </p:cNvPr>
          <p:cNvSpPr txBox="1"/>
          <p:nvPr/>
        </p:nvSpPr>
        <p:spPr>
          <a:xfrm>
            <a:off x="1796796" y="382262"/>
            <a:ext cx="6464808" cy="584775"/>
          </a:xfrm>
          <a:prstGeom prst="rect">
            <a:avLst/>
          </a:prstGeom>
          <a:noFill/>
        </p:spPr>
        <p:txBody>
          <a:bodyPr wrap="square">
            <a:spAutoFit/>
          </a:bodyPr>
          <a:lstStyle/>
          <a:p>
            <a:pPr algn="ctr"/>
            <a:r>
              <a:rPr lang="en-US" sz="3200" b="1" dirty="0">
                <a:solidFill>
                  <a:schemeClr val="bg1"/>
                </a:solidFill>
                <a:latin typeface="Cambria"/>
                <a:ea typeface="Cambria"/>
                <a:cs typeface="Calibri"/>
              </a:rPr>
              <a:t>Next Steps</a:t>
            </a:r>
          </a:p>
        </p:txBody>
      </p:sp>
    </p:spTree>
    <p:extLst>
      <p:ext uri="{BB962C8B-B14F-4D97-AF65-F5344CB8AC3E}">
        <p14:creationId xmlns:p14="http://schemas.microsoft.com/office/powerpoint/2010/main" val="18787636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257" y="0"/>
            <a:ext cx="10055885" cy="7772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TotalTime>
  <Words>662</Words>
  <Application>Microsoft Office PowerPoint</Application>
  <PresentationFormat>Custom</PresentationFormat>
  <Paragraphs>75</Paragraphs>
  <Slides>7</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Cambria</vt:lpstr>
      <vt:lpstr>Courier New</vt:lpstr>
      <vt:lpstr>Arial</vt:lpstr>
      <vt:lpstr>Nunito Sans</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Template_07.14.22_V2</dc:title>
  <dc:creator>Mark Dawson (Educational Services Area 1)</dc:creator>
  <cp:lastModifiedBy>Maria Baez (Educational Services Area 1)</cp:lastModifiedBy>
  <cp:revision>174</cp:revision>
  <cp:lastPrinted>2022-07-14T23:16:16Z</cp:lastPrinted>
  <dcterms:created xsi:type="dcterms:W3CDTF">2006-08-16T00:00:00Z</dcterms:created>
  <dcterms:modified xsi:type="dcterms:W3CDTF">2025-03-24T19:45:54Z</dcterms:modified>
  <dc:identifier>DAFGO_FR7zI</dc:identifier>
</cp:coreProperties>
</file>