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75" r:id="rId5"/>
    <p:sldId id="274" r:id="rId6"/>
    <p:sldId id="277" r:id="rId7"/>
    <p:sldId id="276" r:id="rId8"/>
  </p:sldIdLst>
  <p:sldSz cx="10058400" cy="7772400"/>
  <p:notesSz cx="7023100" cy="9309100"/>
  <p:embeddedFontLst>
    <p:embeddedFont>
      <p:font typeface="Cambria" panose="02040503050406030204" pitchFamily="18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F9F72-71AB-437F-AD92-8D17C025C20C}" v="18" dt="2025-02-13T23:02:10.470"/>
    <p1510:client id="{8ADF6DE8-54B9-1D31-408E-2EE7FF12C972}" v="202" vWet="203" dt="2025-02-13T22:54:48.966"/>
    <p1510:client id="{F1CC554A-43DC-306E-7918-1EAF660343EE}" v="353" dt="2025-02-13T23:49:13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455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7D701-473A-4DDA-A3A9-D850AF5B0E18}" type="datetimeFigureOut"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232FB-EFCF-4ACD-AF58-EE08064D43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1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45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42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70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F850B-12A4-0D36-4239-75B019E2B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F7A2B6-A074-3F31-C8E7-97FAFF91E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800B25-CC80-F50C-C509-33684DF51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E947F-8936-7C08-BCD7-83CF98205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7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A6806-A8C1-C376-7CC2-C62AED3AA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39C56-5934-EC34-833E-629754CD2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D2472-3C6D-F8B0-7B5B-7589E34B2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4697E-CAD7-E0D6-DA34-41B575E22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80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A6806-A8C1-C376-7CC2-C62AED3AA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39C56-5934-EC34-833E-629754CD2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D2472-3C6D-F8B0-7B5B-7589E34B2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4697E-CAD7-E0D6-DA34-41B575E22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86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624BC-AA0A-55C7-E92F-25E22CCDC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05768-9405-FB16-825E-D073D30C5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4093D-6AFD-6AA5-BF8B-F73B13C30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7C550-367C-96AF-4A06-FADE1EA06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232FB-EFCF-4ACD-AF58-EE08064D437A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3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544681" y="2577305"/>
            <a:ext cx="6982222" cy="916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522E9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College and Career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9302" y="3696690"/>
            <a:ext cx="587909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500">
                <a:solidFill>
                  <a:srgbClr val="522E91"/>
                </a:solidFill>
                <a:latin typeface="Cambria"/>
                <a:ea typeface="Cambria"/>
              </a:rPr>
              <a:t>By: Dr. David Horton</a:t>
            </a:r>
          </a:p>
          <a:p>
            <a:pPr algn="ctr"/>
            <a:r>
              <a:rPr lang="en-US" sz="2500">
                <a:solidFill>
                  <a:srgbClr val="522E91"/>
                </a:solidFill>
                <a:latin typeface="Cambria"/>
                <a:ea typeface="Cambria"/>
              </a:rPr>
              <a:t>Associate Superintendent</a:t>
            </a:r>
          </a:p>
          <a:p>
            <a:pPr algn="ctr"/>
            <a:r>
              <a:rPr lang="en-US" sz="2500">
                <a:solidFill>
                  <a:srgbClr val="522E91"/>
                </a:solidFill>
                <a:latin typeface="Cambria"/>
                <a:ea typeface="Cambria"/>
              </a:rPr>
              <a:t>Educational Services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4D1D978-E631-71D3-ACAD-0BFEA9FF2510}"/>
              </a:ext>
            </a:extLst>
          </p:cNvPr>
          <p:cNvSpPr txBox="1"/>
          <p:nvPr/>
        </p:nvSpPr>
        <p:spPr>
          <a:xfrm>
            <a:off x="2096242" y="5206374"/>
            <a:ext cx="5879099" cy="418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522E91"/>
                </a:solidFill>
                <a:latin typeface="Cambria"/>
                <a:ea typeface="Cambria"/>
              </a:rPr>
              <a:t>February 18, 2025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367381-1A22-8B7F-248D-ACCFDFA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678095" y="2265717"/>
            <a:ext cx="8537824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latin typeface="Cambria"/>
                <a:ea typeface="Cambria"/>
                <a:cs typeface="Calibri"/>
              </a:rPr>
              <a:t>Recommendation to Board: </a:t>
            </a:r>
          </a:p>
          <a:p>
            <a:pPr algn="ctr"/>
            <a:endParaRPr lang="en-US" sz="4400" dirty="0">
              <a:latin typeface="Cambria"/>
              <a:ea typeface="Cambria"/>
              <a:cs typeface="Calibri"/>
            </a:endParaRPr>
          </a:p>
          <a:p>
            <a:pPr algn="ctr"/>
            <a:r>
              <a:rPr lang="en-US" sz="3600" dirty="0">
                <a:latin typeface="Cambria"/>
                <a:ea typeface="Cambria"/>
                <a:cs typeface="Calibri"/>
              </a:rPr>
              <a:t>Approve the College and Career Team proposal.</a:t>
            </a: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Executive Summary</a:t>
            </a:r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1CF474-F544-C6B2-939E-8DAEDC89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1103298" y="2265717"/>
            <a:ext cx="79595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mbria"/>
                <a:ea typeface="Cambria"/>
              </a:rPr>
              <a:t>		</a:t>
            </a:r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Forming The Team</a:t>
            </a:r>
            <a:endParaRPr lang="en-US">
              <a:solidFill>
                <a:schemeClr val="bg1"/>
              </a:solidFill>
            </a:endParaRPr>
          </a:p>
          <a:p>
            <a:pPr algn="ctr"/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22E86-745C-4EAE-4CD6-16A1568FD661}"/>
              </a:ext>
            </a:extLst>
          </p:cNvPr>
          <p:cNvSpPr txBox="1"/>
          <p:nvPr/>
        </p:nvSpPr>
        <p:spPr>
          <a:xfrm>
            <a:off x="1255698" y="2418117"/>
            <a:ext cx="7959568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Cambria"/>
                <a:ea typeface="Cambria"/>
              </a:rPr>
              <a:t>AREA 4 – College and Career</a:t>
            </a:r>
            <a:endParaRPr lang="en-US" sz="2000" dirty="0"/>
          </a:p>
          <a:p>
            <a:endParaRPr lang="en-US" sz="2400" dirty="0">
              <a:latin typeface="Cambria"/>
              <a:ea typeface="Cambria"/>
            </a:endParaRPr>
          </a:p>
          <a:p>
            <a:r>
              <a:rPr lang="en-US" sz="2400" dirty="0">
                <a:latin typeface="Cambria"/>
                <a:ea typeface="Cambria"/>
              </a:rPr>
              <a:t>Install 4 team members to complete the College and Career Team.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DDE5AB-3C83-D540-C661-A67A57D0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87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EA8DD5-258A-594B-F873-A77318F5A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297254-E9DE-491E-5AA7-0D56116BB45D}"/>
              </a:ext>
            </a:extLst>
          </p:cNvPr>
          <p:cNvSpPr txBox="1"/>
          <p:nvPr/>
        </p:nvSpPr>
        <p:spPr>
          <a:xfrm>
            <a:off x="1103298" y="2265717"/>
            <a:ext cx="79595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mbria"/>
                <a:ea typeface="Cambria"/>
              </a:rPr>
              <a:t>		</a:t>
            </a:r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483D5A-EEA6-43D8-7BDE-17F64E6F6845}"/>
              </a:ext>
            </a:extLst>
          </p:cNvPr>
          <p:cNvSpPr txBox="1"/>
          <p:nvPr/>
        </p:nvSpPr>
        <p:spPr>
          <a:xfrm>
            <a:off x="1053970" y="4925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Forming The Team</a:t>
            </a:r>
            <a:endParaRPr lang="en-US"/>
          </a:p>
          <a:p>
            <a:pPr algn="ctr"/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E5A001-1D01-B794-BAD0-BD355CC480B0}"/>
              </a:ext>
            </a:extLst>
          </p:cNvPr>
          <p:cNvSpPr txBox="1"/>
          <p:nvPr/>
        </p:nvSpPr>
        <p:spPr>
          <a:xfrm>
            <a:off x="1255698" y="2418117"/>
            <a:ext cx="7959568" cy="36625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ambria"/>
                <a:ea typeface="Cambria"/>
              </a:rPr>
              <a:t>AREA 4 – College and Career</a:t>
            </a:r>
            <a:endParaRPr lang="en-US" dirty="0"/>
          </a:p>
          <a:p>
            <a:endParaRPr lang="en-US" sz="2400" dirty="0">
              <a:latin typeface="Cambria"/>
              <a:ea typeface="Cambria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400" dirty="0">
                <a:latin typeface="Cambria"/>
                <a:ea typeface="Cambria"/>
              </a:rPr>
              <a:t>Area Director with accountability and oversight of all College and Career activities with emphasis on Career.  </a:t>
            </a:r>
          </a:p>
          <a:p>
            <a:pPr marL="1200150" lvl="2" indent="-285750">
              <a:buFont typeface="Courier New" panose="020B0604020202020204" pitchFamily="34" charset="0"/>
              <a:buChar char="o"/>
            </a:pPr>
            <a:r>
              <a:rPr lang="en-US" sz="2000" dirty="0">
                <a:latin typeface="Cambria"/>
                <a:ea typeface="Cambria"/>
              </a:rPr>
              <a:t>This comes without adding administrators to the district by repurposing Julie Jansen from LTA Principal to Area Director – Area 4  </a:t>
            </a:r>
          </a:p>
          <a:p>
            <a:pPr marL="1200150" lvl="2" indent="-285750">
              <a:buFont typeface="Courier New" panose="020B0604020202020204" pitchFamily="34" charset="0"/>
              <a:buChar char="o"/>
            </a:pPr>
            <a:r>
              <a:rPr lang="en-US" sz="2000" dirty="0">
                <a:latin typeface="Cambria"/>
                <a:ea typeface="Cambria"/>
              </a:rPr>
              <a:t>Overall net reduction to LCFF/LCAP </a:t>
            </a:r>
          </a:p>
          <a:p>
            <a:pPr lvl="1"/>
            <a:endParaRPr lang="en-US" sz="2000" dirty="0">
              <a:latin typeface="Cambria"/>
              <a:ea typeface="Cambria"/>
            </a:endParaRPr>
          </a:p>
          <a:p>
            <a:pPr lvl="1"/>
            <a:r>
              <a:rPr lang="en-US" dirty="0">
                <a:latin typeface="Cambria"/>
                <a:ea typeface="Cambria"/>
              </a:rPr>
              <a:t>Note:  The current three administrative positions at LTA will decrease from three to two. </a:t>
            </a:r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FA2880-34A9-BD57-2257-0BC7A84E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7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ED3D0-CC74-E31B-AC24-47604A3A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14C7F4-DCDF-59AA-5E2C-B97362678954}"/>
              </a:ext>
            </a:extLst>
          </p:cNvPr>
          <p:cNvSpPr txBox="1"/>
          <p:nvPr/>
        </p:nvSpPr>
        <p:spPr>
          <a:xfrm>
            <a:off x="1103298" y="2265717"/>
            <a:ext cx="79595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mbria"/>
                <a:ea typeface="Cambria"/>
              </a:rPr>
              <a:t>		</a:t>
            </a:r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768D5-312E-33AB-F052-AFF04D86FBBA}"/>
              </a:ext>
            </a:extLst>
          </p:cNvPr>
          <p:cNvSpPr txBox="1"/>
          <p:nvPr/>
        </p:nvSpPr>
        <p:spPr>
          <a:xfrm>
            <a:off x="1053970" y="4925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Forming The Team</a:t>
            </a:r>
            <a:endParaRPr lang="en-US"/>
          </a:p>
          <a:p>
            <a:pPr algn="ctr"/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0292B6-365A-4C3C-DC36-41AA174F8125}"/>
              </a:ext>
            </a:extLst>
          </p:cNvPr>
          <p:cNvSpPr txBox="1"/>
          <p:nvPr/>
        </p:nvSpPr>
        <p:spPr>
          <a:xfrm>
            <a:off x="1255698" y="2418117"/>
            <a:ext cx="7959568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ambria"/>
                <a:ea typeface="Cambria"/>
              </a:rPr>
              <a:t>AREA 4 – College and Career additional staff</a:t>
            </a:r>
            <a:endParaRPr lang="en-US" dirty="0"/>
          </a:p>
          <a:p>
            <a:endParaRPr lang="en-US" sz="2400" dirty="0">
              <a:latin typeface="Cambria"/>
              <a:ea typeface="Cambria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400" dirty="0">
                <a:latin typeface="Cambria"/>
                <a:ea typeface="Cambria"/>
              </a:rPr>
              <a:t>Two Categorical Program Assistants II 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400" dirty="0">
                <a:latin typeface="Cambria"/>
                <a:ea typeface="Cambria"/>
              </a:rPr>
              <a:t>One Principal’s Secretary III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dirty="0">
              <a:latin typeface="Cambria"/>
              <a:ea typeface="Cambri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/>
                <a:ea typeface="Cambria"/>
              </a:rPr>
              <a:t>Three staff will relocate from LTA to Educational Services to provide support on grants, purchasing, oversight, trainings, and equipment.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/>
                <a:ea typeface="Cambria"/>
              </a:rPr>
              <a:t>These three positions are in place and funded from a combination of LCFF/LCAP and the grants they serve and they will continue in this same capacity.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Cambria"/>
                <a:ea typeface="Cambria"/>
              </a:rPr>
              <a:t>Once approved the district will negotiate the impacts and effects with CSEA.  Slight net change to funding anticipated.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sz="2400" dirty="0">
              <a:latin typeface="Cambria"/>
              <a:ea typeface="Cambri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7C94DE-99A6-8B0B-E9FD-63FA0572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8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ED3D0-CC74-E31B-AC24-47604A3A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14C7F4-DCDF-59AA-5E2C-B97362678954}"/>
              </a:ext>
            </a:extLst>
          </p:cNvPr>
          <p:cNvSpPr txBox="1"/>
          <p:nvPr/>
        </p:nvSpPr>
        <p:spPr>
          <a:xfrm>
            <a:off x="1103298" y="2265717"/>
            <a:ext cx="79595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mbria"/>
                <a:ea typeface="Cambria"/>
              </a:rPr>
              <a:t>		</a:t>
            </a:r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768D5-312E-33AB-F052-AFF04D86FBBA}"/>
              </a:ext>
            </a:extLst>
          </p:cNvPr>
          <p:cNvSpPr txBox="1"/>
          <p:nvPr/>
        </p:nvSpPr>
        <p:spPr>
          <a:xfrm>
            <a:off x="1053970" y="4925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Proposed Staffing Plan</a:t>
            </a:r>
            <a:endParaRPr lang="en-US"/>
          </a:p>
          <a:p>
            <a:pPr algn="ctr"/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7C94DE-99A6-8B0B-E9FD-63FA0572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7DC9CEE-6BD7-F56C-5E52-574AC827A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337380"/>
              </p:ext>
            </p:extLst>
          </p:nvPr>
        </p:nvGraphicFramePr>
        <p:xfrm>
          <a:off x="457200" y="2095205"/>
          <a:ext cx="9169685" cy="4829579"/>
        </p:xfrm>
        <a:graphic>
          <a:graphicData uri="http://schemas.openxmlformats.org/drawingml/2006/table">
            <a:tbl>
              <a:tblPr/>
              <a:tblGrid>
                <a:gridCol w="1463716">
                  <a:extLst>
                    <a:ext uri="{9D8B030D-6E8A-4147-A177-3AD203B41FA5}">
                      <a16:colId xmlns:a16="http://schemas.microsoft.com/office/drawing/2014/main" val="1770901749"/>
                    </a:ext>
                  </a:extLst>
                </a:gridCol>
                <a:gridCol w="1316610">
                  <a:extLst>
                    <a:ext uri="{9D8B030D-6E8A-4147-A177-3AD203B41FA5}">
                      <a16:colId xmlns:a16="http://schemas.microsoft.com/office/drawing/2014/main" val="1085059148"/>
                    </a:ext>
                  </a:extLst>
                </a:gridCol>
                <a:gridCol w="1323965">
                  <a:extLst>
                    <a:ext uri="{9D8B030D-6E8A-4147-A177-3AD203B41FA5}">
                      <a16:colId xmlns:a16="http://schemas.microsoft.com/office/drawing/2014/main" val="3169913852"/>
                    </a:ext>
                  </a:extLst>
                </a:gridCol>
                <a:gridCol w="107879">
                  <a:extLst>
                    <a:ext uri="{9D8B030D-6E8A-4147-A177-3AD203B41FA5}">
                      <a16:colId xmlns:a16="http://schemas.microsoft.com/office/drawing/2014/main" val="1187001864"/>
                    </a:ext>
                  </a:extLst>
                </a:gridCol>
                <a:gridCol w="2324295">
                  <a:extLst>
                    <a:ext uri="{9D8B030D-6E8A-4147-A177-3AD203B41FA5}">
                      <a16:colId xmlns:a16="http://schemas.microsoft.com/office/drawing/2014/main" val="2125232938"/>
                    </a:ext>
                  </a:extLst>
                </a:gridCol>
                <a:gridCol w="1316610">
                  <a:extLst>
                    <a:ext uri="{9D8B030D-6E8A-4147-A177-3AD203B41FA5}">
                      <a16:colId xmlns:a16="http://schemas.microsoft.com/office/drawing/2014/main" val="724059379"/>
                    </a:ext>
                  </a:extLst>
                </a:gridCol>
                <a:gridCol w="1316610">
                  <a:extLst>
                    <a:ext uri="{9D8B030D-6E8A-4147-A177-3AD203B41FA5}">
                      <a16:colId xmlns:a16="http://schemas.microsoft.com/office/drawing/2014/main" val="1297920444"/>
                    </a:ext>
                  </a:extLst>
                </a:gridCol>
              </a:tblGrid>
              <a:tr h="306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Current Staffing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Proposed Staffing Plan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00472"/>
                  </a:ext>
                </a:extLst>
              </a:tr>
              <a:tr h="2885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Positions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Salary/Benefit Cost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Funding Resource Source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Positions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Salary/Benefit Cost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Funding Resource Source</a:t>
                      </a:r>
                    </a:p>
                  </a:txBody>
                  <a:tcPr marL="6601" marR="6601" marT="6601" marB="3168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4387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Area Director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256,319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 Ed/Federal/State grant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837678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Categ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Asst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II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82,336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Categ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Asst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II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82,336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3292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Categ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Asst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II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70,785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Categ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</a:t>
                      </a:r>
                      <a:r>
                        <a:rPr lang="nb-NO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Asst</a:t>
                      </a:r>
                      <a:r>
                        <a:rPr lang="nb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II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70,785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137457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VP, CTE,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168,715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237070"/>
                  </a:ext>
                </a:extLst>
              </a:tr>
              <a:tr h="343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Principal, Adult Ed/CTE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240,886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Principal, Adult/CTE (Revert to prev. job desc) 1.0 FTE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226,226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128088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VP, Adult Ed/CTE,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168,715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VP, Adult Ed/CTE,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168,715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377389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Principal Secretary III (1.0 FTE)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92,349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Admin Sec. (reclass from Principal Sec. III)* 1.0 FTE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95,268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0250 CTE/6391 </a:t>
                      </a:r>
                      <a:r>
                        <a:rPr lang="it-IT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</a:t>
                      </a:r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Ed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526590"/>
                  </a:ext>
                </a:extLst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823,786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899,649 </a:t>
                      </a: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887608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88513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044128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Funding Summary: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Funding Summary: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72616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RS 0250 CTE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537,419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RS 0250 CTE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362,833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2870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RS 6391 Adult Ed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286,368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RS 6391 Adult Ed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408,657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062210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Federal/State grants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128,160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552147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823,786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899,649 </a:t>
                      </a: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273448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444070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268487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272285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 REALIGNMENT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75,863 </a:t>
                      </a:r>
                    </a:p>
                  </a:txBody>
                  <a:tcPr marL="6601" marR="6601" marT="6601" marB="3168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01" marR="6601" marT="6601" marB="3168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564801"/>
                  </a:ext>
                </a:extLst>
              </a:tr>
              <a:tr h="19800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1" marR="6601" marT="6601" marB="3168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13742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CFFB0B-86C9-5122-621A-2A0C050F9FF6}"/>
              </a:ext>
            </a:extLst>
          </p:cNvPr>
          <p:cNvSpPr txBox="1"/>
          <p:nvPr/>
        </p:nvSpPr>
        <p:spPr>
          <a:xfrm>
            <a:off x="535366" y="6902982"/>
            <a:ext cx="92229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Note: Cost realignment results in a $174,586 reduction to LCFF/LCAP costs.</a:t>
            </a:r>
          </a:p>
        </p:txBody>
      </p:sp>
    </p:spTree>
    <p:extLst>
      <p:ext uri="{BB962C8B-B14F-4D97-AF65-F5344CB8AC3E}">
        <p14:creationId xmlns:p14="http://schemas.microsoft.com/office/powerpoint/2010/main" val="71980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3BFD5-D734-3900-1E28-9C0422424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E7FA2B-2885-EC59-5811-EEBC4E6140B2}"/>
              </a:ext>
            </a:extLst>
          </p:cNvPr>
          <p:cNvSpPr txBox="1"/>
          <p:nvPr/>
        </p:nvSpPr>
        <p:spPr>
          <a:xfrm>
            <a:off x="1103298" y="2265717"/>
            <a:ext cx="79595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mbria"/>
                <a:ea typeface="Cambria"/>
              </a:rPr>
              <a:t>		</a:t>
            </a:r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4175DD-94E5-8914-F500-462DD0C0606D}"/>
              </a:ext>
            </a:extLst>
          </p:cNvPr>
          <p:cNvSpPr txBox="1"/>
          <p:nvPr/>
        </p:nvSpPr>
        <p:spPr>
          <a:xfrm>
            <a:off x="1053970" y="492546"/>
            <a:ext cx="795956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Cambria"/>
                <a:ea typeface="Cambria"/>
              </a:rPr>
              <a:t>Forming The Team</a:t>
            </a:r>
            <a:endParaRPr lang="en-US"/>
          </a:p>
          <a:p>
            <a:pPr algn="ctr"/>
            <a:endParaRPr lang="en-US" sz="2500" b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173D0-3A46-C6A9-8C8A-080A0443E9A3}"/>
              </a:ext>
            </a:extLst>
          </p:cNvPr>
          <p:cNvSpPr txBox="1"/>
          <p:nvPr/>
        </p:nvSpPr>
        <p:spPr>
          <a:xfrm>
            <a:off x="1255698" y="2418117"/>
            <a:ext cx="795956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ambria"/>
                <a:ea typeface="Cambria"/>
              </a:rPr>
              <a:t>AREA 4 – College and Career</a:t>
            </a:r>
            <a:endParaRPr lang="en-US" dirty="0"/>
          </a:p>
          <a:p>
            <a:endParaRPr lang="en-US" sz="2400" dirty="0">
              <a:latin typeface="Cambria"/>
              <a:ea typeface="Cambria"/>
            </a:endParaRPr>
          </a:p>
          <a:p>
            <a:endParaRPr lang="en-US" sz="2400" dirty="0">
              <a:latin typeface="Cambria"/>
              <a:ea typeface="Cambria"/>
            </a:endParaRPr>
          </a:p>
          <a:p>
            <a:r>
              <a:rPr lang="en-US" sz="2400" dirty="0">
                <a:latin typeface="Cambria"/>
                <a:ea typeface="Cambria"/>
              </a:rPr>
              <a:t>Staff seeks approval to proceed with proposed actions as outlined.</a:t>
            </a:r>
          </a:p>
          <a:p>
            <a:pPr lvl="1"/>
            <a:endParaRPr lang="en-US" sz="2400" dirty="0">
              <a:latin typeface="Cambria"/>
              <a:ea typeface="Cambria"/>
            </a:endParaRPr>
          </a:p>
          <a:p>
            <a:r>
              <a:rPr lang="en-US" sz="2400" dirty="0">
                <a:latin typeface="Cambria"/>
                <a:ea typeface="Cambria"/>
              </a:rPr>
              <a:t>Questions/Discussion</a:t>
            </a:r>
          </a:p>
          <a:p>
            <a:endParaRPr lang="en-US" sz="2400" dirty="0">
              <a:latin typeface="Cambria"/>
              <a:ea typeface="Cambria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sz="2400" dirty="0">
              <a:latin typeface="Cambria"/>
              <a:ea typeface="Cambri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0B753F-04DD-149E-6455-23CDEC9D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53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21B660649A74FA599B1877FBE8723" ma:contentTypeVersion="14" ma:contentTypeDescription="Create a new document." ma:contentTypeScope="" ma:versionID="57e7217870a80119c66af895a278db62">
  <xsd:schema xmlns:xsd="http://www.w3.org/2001/XMLSchema" xmlns:xs="http://www.w3.org/2001/XMLSchema" xmlns:p="http://schemas.microsoft.com/office/2006/metadata/properties" xmlns:ns2="9b88666b-371e-4767-92c1-2b147138b2f8" xmlns:ns3="cf3a78aa-ead2-4ce7-b625-5bb761948c87" targetNamespace="http://schemas.microsoft.com/office/2006/metadata/properties" ma:root="true" ma:fieldsID="011e76c865e3bd8f22abd02d39232fc3" ns2:_="" ns3:_="">
    <xsd:import namespace="9b88666b-371e-4767-92c1-2b147138b2f8"/>
    <xsd:import namespace="cf3a78aa-ead2-4ce7-b625-5bb761948c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8666b-371e-4767-92c1-2b147138b2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5d53e71-566c-48f4-b30c-65c2fe6cda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a78aa-ead2-4ce7-b625-5bb761948c8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634f1d5-6daa-4553-99c7-e5144c5e6ae9}" ma:internalName="TaxCatchAll" ma:showField="CatchAllData" ma:web="cf3a78aa-ead2-4ce7-b625-5bb761948c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88666b-371e-4767-92c1-2b147138b2f8">
      <Terms xmlns="http://schemas.microsoft.com/office/infopath/2007/PartnerControls"/>
    </lcf76f155ced4ddcb4097134ff3c332f>
    <TaxCatchAll xmlns="cf3a78aa-ead2-4ce7-b625-5bb761948c87" xsi:nil="true"/>
  </documentManagement>
</p:properties>
</file>

<file path=customXml/itemProps1.xml><?xml version="1.0" encoding="utf-8"?>
<ds:datastoreItem xmlns:ds="http://schemas.openxmlformats.org/officeDocument/2006/customXml" ds:itemID="{1A9F2F89-344C-4706-81A6-83A23947F4CC}"/>
</file>

<file path=customXml/itemProps2.xml><?xml version="1.0" encoding="utf-8"?>
<ds:datastoreItem xmlns:ds="http://schemas.openxmlformats.org/officeDocument/2006/customXml" ds:itemID="{88E515FD-35FE-417B-8A7C-9CF07A386D66}"/>
</file>

<file path=customXml/itemProps3.xml><?xml version="1.0" encoding="utf-8"?>
<ds:datastoreItem xmlns:ds="http://schemas.openxmlformats.org/officeDocument/2006/customXml" ds:itemID="{EF79F524-B20A-483F-90EE-D5F19ABF8550}"/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540</Words>
  <Application>Microsoft Office PowerPoint</Application>
  <PresentationFormat>Custom</PresentationFormat>
  <Paragraphs>125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Cambria</vt:lpstr>
      <vt:lpstr>Courier New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Lori Lott (Educational Support Srvcs)</dc:creator>
  <cp:lastModifiedBy>Neil Young</cp:lastModifiedBy>
  <cp:revision>26</cp:revision>
  <cp:lastPrinted>2025-02-13T22:56:52Z</cp:lastPrinted>
  <dcterms:created xsi:type="dcterms:W3CDTF">2006-08-16T00:00:00Z</dcterms:created>
  <dcterms:modified xsi:type="dcterms:W3CDTF">2025-02-14T00:08:31Z</dcterms:modified>
  <dc:identifier>DAFGO_FR7zI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0x010100E5F21B660649A74FA599B1877FBE8723</vt:lpwstr>
  </property>
</Properties>
</file>