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60" r:id="rId7"/>
    <p:sldId id="263" r:id="rId8"/>
    <p:sldId id="264" r:id="rId9"/>
    <p:sldId id="261" r:id="rId10"/>
    <p:sldId id="258" r:id="rId11"/>
  </p:sldIdLst>
  <p:sldSz cx="10058400" cy="7772400"/>
  <p:notesSz cx="7023100" cy="93091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mbria" panose="02040503050406030204" pitchFamily="18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18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customXml" Target="../customXml/item2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siree Wise (Educational Services Area 2)" userId="3ed222a3-0ff8-4e8b-9499-57831988796d" providerId="ADAL" clId="{CC756C24-D437-42DA-B23A-73CD4BE5AD60}"/>
    <pc:docChg chg="modSld">
      <pc:chgData name="Desiree Wise (Educational Services Area 2)" userId="3ed222a3-0ff8-4e8b-9499-57831988796d" providerId="ADAL" clId="{CC756C24-D437-42DA-B23A-73CD4BE5AD60}" dt="2024-05-30T17:06:19.330" v="28" actId="20577"/>
      <pc:docMkLst>
        <pc:docMk/>
      </pc:docMkLst>
      <pc:sldChg chg="addSp modSp mod">
        <pc:chgData name="Desiree Wise (Educational Services Area 2)" userId="3ed222a3-0ff8-4e8b-9499-57831988796d" providerId="ADAL" clId="{CC756C24-D437-42DA-B23A-73CD4BE5AD60}" dt="2024-05-30T17:04:05.041" v="11" actId="1076"/>
        <pc:sldMkLst>
          <pc:docMk/>
          <pc:sldMk cId="0" sldId="257"/>
        </pc:sldMkLst>
        <pc:spChg chg="mod">
          <ac:chgData name="Desiree Wise (Educational Services Area 2)" userId="3ed222a3-0ff8-4e8b-9499-57831988796d" providerId="ADAL" clId="{CC756C24-D437-42DA-B23A-73CD4BE5AD60}" dt="2024-05-30T16:59:02.900" v="0" actId="14100"/>
          <ac:spMkLst>
            <pc:docMk/>
            <pc:sldMk cId="0" sldId="257"/>
            <ac:spMk id="3" creationId="{392D61CF-2999-5AE5-3504-1AB48907F062}"/>
          </ac:spMkLst>
        </pc:spChg>
        <pc:spChg chg="add mod">
          <ac:chgData name="Desiree Wise (Educational Services Area 2)" userId="3ed222a3-0ff8-4e8b-9499-57831988796d" providerId="ADAL" clId="{CC756C24-D437-42DA-B23A-73CD4BE5AD60}" dt="2024-05-30T17:04:05.041" v="11" actId="1076"/>
          <ac:spMkLst>
            <pc:docMk/>
            <pc:sldMk cId="0" sldId="257"/>
            <ac:spMk id="5" creationId="{5263F9DA-C65C-F7A2-53D5-64B31AE2C0CA}"/>
          </ac:spMkLst>
        </pc:spChg>
      </pc:sldChg>
      <pc:sldChg chg="addSp modSp mod">
        <pc:chgData name="Desiree Wise (Educational Services Area 2)" userId="3ed222a3-0ff8-4e8b-9499-57831988796d" providerId="ADAL" clId="{CC756C24-D437-42DA-B23A-73CD4BE5AD60}" dt="2024-05-30T17:04:11.265" v="13" actId="20577"/>
        <pc:sldMkLst>
          <pc:docMk/>
          <pc:sldMk cId="3946329867" sldId="260"/>
        </pc:sldMkLst>
        <pc:spChg chg="add mod">
          <ac:chgData name="Desiree Wise (Educational Services Area 2)" userId="3ed222a3-0ff8-4e8b-9499-57831988796d" providerId="ADAL" clId="{CC756C24-D437-42DA-B23A-73CD4BE5AD60}" dt="2024-05-30T17:04:11.265" v="13" actId="20577"/>
          <ac:spMkLst>
            <pc:docMk/>
            <pc:sldMk cId="3946329867" sldId="260"/>
            <ac:spMk id="5" creationId="{91970D8A-56CC-BCB4-0692-C0F9F50E8491}"/>
          </ac:spMkLst>
        </pc:spChg>
      </pc:sldChg>
      <pc:sldChg chg="addSp modSp mod">
        <pc:chgData name="Desiree Wise (Educational Services Area 2)" userId="3ed222a3-0ff8-4e8b-9499-57831988796d" providerId="ADAL" clId="{CC756C24-D437-42DA-B23A-73CD4BE5AD60}" dt="2024-05-30T17:06:19.330" v="28" actId="20577"/>
        <pc:sldMkLst>
          <pc:docMk/>
          <pc:sldMk cId="1967598058" sldId="261"/>
        </pc:sldMkLst>
        <pc:spChg chg="add mod">
          <ac:chgData name="Desiree Wise (Educational Services Area 2)" userId="3ed222a3-0ff8-4e8b-9499-57831988796d" providerId="ADAL" clId="{CC756C24-D437-42DA-B23A-73CD4BE5AD60}" dt="2024-05-30T17:06:19.330" v="28" actId="20577"/>
          <ac:spMkLst>
            <pc:docMk/>
            <pc:sldMk cId="1967598058" sldId="261"/>
            <ac:spMk id="5" creationId="{0DF63A2B-DECC-EBD5-777A-04287DEF02DE}"/>
          </ac:spMkLst>
        </pc:spChg>
      </pc:sldChg>
      <pc:sldChg chg="addSp modSp mod">
        <pc:chgData name="Desiree Wise (Educational Services Area 2)" userId="3ed222a3-0ff8-4e8b-9499-57831988796d" providerId="ADAL" clId="{CC756C24-D437-42DA-B23A-73CD4BE5AD60}" dt="2024-05-30T17:05:41.938" v="15" actId="20577"/>
        <pc:sldMkLst>
          <pc:docMk/>
          <pc:sldMk cId="2397818704" sldId="263"/>
        </pc:sldMkLst>
        <pc:spChg chg="add mod">
          <ac:chgData name="Desiree Wise (Educational Services Area 2)" userId="3ed222a3-0ff8-4e8b-9499-57831988796d" providerId="ADAL" clId="{CC756C24-D437-42DA-B23A-73CD4BE5AD60}" dt="2024-05-30T17:05:41.938" v="15" actId="20577"/>
          <ac:spMkLst>
            <pc:docMk/>
            <pc:sldMk cId="2397818704" sldId="263"/>
            <ac:spMk id="5" creationId="{8AEF2907-6957-F850-5AE1-370B27044461}"/>
          </ac:spMkLst>
        </pc:spChg>
      </pc:sldChg>
      <pc:sldChg chg="addSp modSp mod">
        <pc:chgData name="Desiree Wise (Educational Services Area 2)" userId="3ed222a3-0ff8-4e8b-9499-57831988796d" providerId="ADAL" clId="{CC756C24-D437-42DA-B23A-73CD4BE5AD60}" dt="2024-05-30T17:06:02.458" v="22" actId="20577"/>
        <pc:sldMkLst>
          <pc:docMk/>
          <pc:sldMk cId="1784053622" sldId="264"/>
        </pc:sldMkLst>
        <pc:spChg chg="add mod">
          <ac:chgData name="Desiree Wise (Educational Services Area 2)" userId="3ed222a3-0ff8-4e8b-9499-57831988796d" providerId="ADAL" clId="{CC756C24-D437-42DA-B23A-73CD4BE5AD60}" dt="2024-05-30T17:06:02.458" v="22" actId="20577"/>
          <ac:spMkLst>
            <pc:docMk/>
            <pc:sldMk cId="1784053622" sldId="264"/>
            <ac:spMk id="5" creationId="{DF82C482-2C1F-DB13-B187-35F9F65D6B4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562709" y="2136120"/>
            <a:ext cx="8721968" cy="18884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 b="1" dirty="0">
                <a:solidFill>
                  <a:srgbClr val="522E9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Joe Serna Jr. Charter Annual Report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21C82914-036B-3F21-3E96-8BCA880AFFD1}"/>
              </a:ext>
            </a:extLst>
          </p:cNvPr>
          <p:cNvSpPr txBox="1"/>
          <p:nvPr/>
        </p:nvSpPr>
        <p:spPr>
          <a:xfrm>
            <a:off x="2088371" y="4175460"/>
            <a:ext cx="5879099" cy="1307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dirty="0">
                <a:solidFill>
                  <a:srgbClr val="522E91"/>
                </a:solidFill>
                <a:latin typeface="Cambria"/>
                <a:ea typeface="Cambria"/>
              </a:rPr>
              <a:t>Peter Lambert, Area Director</a:t>
            </a:r>
          </a:p>
          <a:p>
            <a:pPr algn="ctr">
              <a:lnSpc>
                <a:spcPts val="3500"/>
              </a:lnSpc>
            </a:pPr>
            <a:r>
              <a:rPr lang="en-US" sz="2500" dirty="0">
                <a:solidFill>
                  <a:srgbClr val="522E91"/>
                </a:solidFill>
                <a:latin typeface="Cambria"/>
                <a:ea typeface="Cambria"/>
              </a:rPr>
              <a:t>Alejandra Estrada, Principal</a:t>
            </a:r>
          </a:p>
          <a:p>
            <a:pPr algn="ctr">
              <a:lnSpc>
                <a:spcPts val="3500"/>
              </a:lnSpc>
            </a:pPr>
            <a:r>
              <a:rPr lang="en-US" sz="2500" dirty="0">
                <a:solidFill>
                  <a:srgbClr val="522E91"/>
                </a:solidFill>
                <a:latin typeface="Cambria"/>
                <a:ea typeface="Cambria"/>
              </a:rPr>
              <a:t>June 4, 2024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92D61CF-2999-5AE5-3504-1AB48907F062}"/>
              </a:ext>
            </a:extLst>
          </p:cNvPr>
          <p:cNvSpPr txBox="1"/>
          <p:nvPr/>
        </p:nvSpPr>
        <p:spPr>
          <a:xfrm>
            <a:off x="180870" y="2145137"/>
            <a:ext cx="9684490" cy="44487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Student Attendance and Suspension Data 2022-2023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000" dirty="0"/>
              <a:t>Attendance Increased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000" dirty="0"/>
              <a:t>Suspension Decreased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State and Local Academic Data 2022-2023</a:t>
            </a: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en-US" sz="2000" dirty="0"/>
              <a:t>ELA assessments Increase</a:t>
            </a: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en-US" sz="2000" dirty="0"/>
              <a:t>Math assessments Increase</a:t>
            </a: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en-US" sz="2000" dirty="0"/>
              <a:t>EL Reclassification Increase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Financial Report 2023-2024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000" dirty="0"/>
              <a:t>$713,113.00 Estimated Savings</a:t>
            </a:r>
            <a:endParaRPr lang="en-US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Focus Areas 2024-2025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000" dirty="0"/>
              <a:t>Continued improvement for JSJCS dual-language program</a:t>
            </a:r>
          </a:p>
          <a:p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1053970" y="492546"/>
            <a:ext cx="795956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Cambria"/>
                <a:ea typeface="Cambria"/>
              </a:rPr>
              <a:t>Executive Summary </a:t>
            </a:r>
            <a:endParaRPr lang="en-US" sz="2800" b="1" dirty="0">
              <a:solidFill>
                <a:schemeClr val="bg1"/>
              </a:solidFill>
              <a:latin typeface="Cambria"/>
              <a:ea typeface="Cambria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63F9DA-C65C-F7A2-53D5-64B31AE2C0CA}"/>
              </a:ext>
            </a:extLst>
          </p:cNvPr>
          <p:cNvSpPr txBox="1"/>
          <p:nvPr/>
        </p:nvSpPr>
        <p:spPr>
          <a:xfrm>
            <a:off x="8285480" y="7403068"/>
            <a:ext cx="1254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dk1"/>
                </a:solidFill>
              </a:rPr>
              <a:t>Page 2 of 7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92D61CF-2999-5AE5-3504-1AB48907F062}"/>
              </a:ext>
            </a:extLst>
          </p:cNvPr>
          <p:cNvSpPr txBox="1"/>
          <p:nvPr/>
        </p:nvSpPr>
        <p:spPr>
          <a:xfrm>
            <a:off x="320722" y="2743389"/>
            <a:ext cx="9416955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School attendance increase from 92.8% to 94.49%</a:t>
            </a: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Suspension rate decrease from 1.9% to 1.1%</a:t>
            </a: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Expulsion rate unchanged at 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1053970" y="492546"/>
            <a:ext cx="795956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Cambria"/>
                <a:ea typeface="Cambria"/>
                <a:cs typeface="Calibri"/>
              </a:rPr>
              <a:t>Student Attendance and Suspension Data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970D8A-56CC-BCB4-0692-C0F9F50E8491}"/>
              </a:ext>
            </a:extLst>
          </p:cNvPr>
          <p:cNvSpPr txBox="1"/>
          <p:nvPr/>
        </p:nvSpPr>
        <p:spPr>
          <a:xfrm>
            <a:off x="8396318" y="7403068"/>
            <a:ext cx="1234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dk1"/>
                </a:solidFill>
              </a:rPr>
              <a:t>Page 3 of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329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92D61CF-2999-5AE5-3504-1AB48907F062}"/>
              </a:ext>
            </a:extLst>
          </p:cNvPr>
          <p:cNvSpPr txBox="1"/>
          <p:nvPr/>
        </p:nvSpPr>
        <p:spPr>
          <a:xfrm>
            <a:off x="259307" y="2879865"/>
            <a:ext cx="9539785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Increase in English Language Arts (ELA) and Mathematics scores, English Language Proficiency, and English Learner (EL) Reclassification Rate from the 2021-2022 to 2022-2023</a:t>
            </a:r>
          </a:p>
          <a:p>
            <a:endParaRPr lang="en-US" sz="2000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2000" dirty="0"/>
              <a:t>ELA assessments up from 47.06% to 48.66%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2000" dirty="0"/>
              <a:t>Math assessments up 33.38% to 34.62%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2000" dirty="0"/>
              <a:t>EL Reclassification rate up from 9% to 13.5%</a:t>
            </a:r>
          </a:p>
          <a:p>
            <a:endParaRPr lang="en-US" sz="2000" dirty="0"/>
          </a:p>
          <a:p>
            <a:endParaRPr lang="en-US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1049416" y="441746"/>
            <a:ext cx="795956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Cambria"/>
                <a:ea typeface="Cambria"/>
                <a:cs typeface="Calibri"/>
              </a:rPr>
              <a:t>State &amp; Local Academic Data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EF2907-6957-F850-5AE1-370B27044461}"/>
              </a:ext>
            </a:extLst>
          </p:cNvPr>
          <p:cNvSpPr txBox="1"/>
          <p:nvPr/>
        </p:nvSpPr>
        <p:spPr>
          <a:xfrm>
            <a:off x="8513852" y="7330654"/>
            <a:ext cx="1285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dk1"/>
                </a:solidFill>
              </a:rPr>
              <a:t>Page 4 of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818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92D61CF-2999-5AE5-3504-1AB48907F062}"/>
              </a:ext>
            </a:extLst>
          </p:cNvPr>
          <p:cNvSpPr txBox="1"/>
          <p:nvPr/>
        </p:nvSpPr>
        <p:spPr>
          <a:xfrm>
            <a:off x="1282889" y="2265717"/>
            <a:ext cx="8448717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Cambria"/>
                <a:ea typeface="Cambria"/>
              </a:rPr>
              <a:t>2023 – 2024 LCAP Financial Update</a:t>
            </a:r>
          </a:p>
          <a:p>
            <a:endParaRPr lang="en-US" sz="3200" dirty="0">
              <a:latin typeface="Cambria"/>
              <a:ea typeface="Cambria"/>
            </a:endParaRPr>
          </a:p>
          <a:p>
            <a:endParaRPr lang="en-US" sz="1600" dirty="0">
              <a:latin typeface="Cambria"/>
              <a:ea typeface="Cambria"/>
            </a:endParaRPr>
          </a:p>
          <a:p>
            <a:endParaRPr lang="en-US" sz="1600" dirty="0">
              <a:latin typeface="Cambria"/>
              <a:ea typeface="Cambria"/>
            </a:endParaRPr>
          </a:p>
          <a:p>
            <a:endParaRPr lang="en-US" sz="1600" dirty="0">
              <a:latin typeface="Cambria"/>
              <a:ea typeface="Cambria"/>
            </a:endParaRPr>
          </a:p>
          <a:p>
            <a:endParaRPr lang="en-US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1053970" y="492546"/>
            <a:ext cx="795956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Cambria"/>
                <a:ea typeface="Cambria"/>
              </a:rPr>
              <a:t>Financial Report</a:t>
            </a:r>
            <a:endParaRPr lang="en-US" sz="2800" b="1" dirty="0">
              <a:solidFill>
                <a:schemeClr val="bg1"/>
              </a:solidFill>
              <a:latin typeface="Cambria"/>
              <a:ea typeface="Cambria"/>
              <a:cs typeface="Calibri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EE1464CE-E2B8-B7E4-1C07-7C761D379A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894381"/>
              </p:ext>
            </p:extLst>
          </p:nvPr>
        </p:nvGraphicFramePr>
        <p:xfrm>
          <a:off x="1053970" y="3200699"/>
          <a:ext cx="7027674" cy="1823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58">
                  <a:extLst>
                    <a:ext uri="{9D8B030D-6E8A-4147-A177-3AD203B41FA5}">
                      <a16:colId xmlns:a16="http://schemas.microsoft.com/office/drawing/2014/main" val="206101023"/>
                    </a:ext>
                  </a:extLst>
                </a:gridCol>
                <a:gridCol w="2342558">
                  <a:extLst>
                    <a:ext uri="{9D8B030D-6E8A-4147-A177-3AD203B41FA5}">
                      <a16:colId xmlns:a16="http://schemas.microsoft.com/office/drawing/2014/main" val="1746379011"/>
                    </a:ext>
                  </a:extLst>
                </a:gridCol>
                <a:gridCol w="2342558">
                  <a:extLst>
                    <a:ext uri="{9D8B030D-6E8A-4147-A177-3AD203B41FA5}">
                      <a16:colId xmlns:a16="http://schemas.microsoft.com/office/drawing/2014/main" val="2771785291"/>
                    </a:ext>
                  </a:extLst>
                </a:gridCol>
              </a:tblGrid>
              <a:tr h="1154307">
                <a:tc>
                  <a:txBody>
                    <a:bodyPr/>
                    <a:lstStyle/>
                    <a:p>
                      <a:r>
                        <a:rPr lang="en-US" dirty="0"/>
                        <a:t>Planned Expenditures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Estimated Expenditures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Savings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061771"/>
                  </a:ext>
                </a:extLst>
              </a:tr>
              <a:tr h="668765">
                <a:tc>
                  <a:txBody>
                    <a:bodyPr/>
                    <a:lstStyle/>
                    <a:p>
                      <a:r>
                        <a:rPr lang="en-US" dirty="0"/>
                        <a:t>$4,481,013.00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$3,767,900.00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$713,113.00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43132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F82C482-2C1F-DB13-B187-35F9F65D6B42}"/>
              </a:ext>
            </a:extLst>
          </p:cNvPr>
          <p:cNvSpPr txBox="1"/>
          <p:nvPr/>
        </p:nvSpPr>
        <p:spPr>
          <a:xfrm>
            <a:off x="8395566" y="7403068"/>
            <a:ext cx="1336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dk1"/>
                </a:solidFill>
              </a:rPr>
              <a:t>Page 5 of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053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92D61CF-2999-5AE5-3504-1AB48907F062}"/>
              </a:ext>
            </a:extLst>
          </p:cNvPr>
          <p:cNvSpPr txBox="1"/>
          <p:nvPr/>
        </p:nvSpPr>
        <p:spPr>
          <a:xfrm>
            <a:off x="318837" y="2153957"/>
            <a:ext cx="9420725" cy="40934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Classified School Employees Association (CSEA) implementation and needs based staffing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Team building meetings to introduce new Vice Principal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Recurring meetings with Budget department to review expenditure reports and alignment with the Local Control Accountability Plan (LCAP)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Implement Dual Language focused Professional Development in partnership with California Association for Bilingual Education (CABE)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Continue with i-Ready Mathematics due to its availability in English and Spanish and to align with Lodi Unified School District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Building relationships with parents by collaborating with Serna Parent Teacher Association (PTSA) to identify parent engagement opportunities in accordance with the recommended 30 hours of parent volunteer time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Continue implementation of Positive Behavior Intervention and Support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046F47-25A6-CC77-9AEB-6ADC5BD39ACC}"/>
              </a:ext>
            </a:extLst>
          </p:cNvPr>
          <p:cNvSpPr txBox="1"/>
          <p:nvPr/>
        </p:nvSpPr>
        <p:spPr>
          <a:xfrm>
            <a:off x="1053970" y="492546"/>
            <a:ext cx="795956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Cambria"/>
                <a:ea typeface="Cambria"/>
              </a:rPr>
              <a:t>2024-2025 Focus Areas</a:t>
            </a:r>
            <a:endParaRPr lang="en-US" sz="2800" b="1" dirty="0">
              <a:solidFill>
                <a:schemeClr val="bg1"/>
              </a:solidFill>
              <a:latin typeface="Cambria"/>
              <a:ea typeface="Cambria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F63A2B-DECC-EBD5-777A-04287DEF02DE}"/>
              </a:ext>
            </a:extLst>
          </p:cNvPr>
          <p:cNvSpPr txBox="1"/>
          <p:nvPr/>
        </p:nvSpPr>
        <p:spPr>
          <a:xfrm>
            <a:off x="8505122" y="7385576"/>
            <a:ext cx="1234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dk1"/>
                </a:solidFill>
              </a:rPr>
              <a:t>Page 6 of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598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257" y="0"/>
            <a:ext cx="10055885" cy="777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2cb02c1-5247-4314-92c5-d723d65d0e84">
      <Terms xmlns="http://schemas.microsoft.com/office/infopath/2007/PartnerControls"/>
    </lcf76f155ced4ddcb4097134ff3c332f>
    <TaxCatchAll xmlns="873e7c18-17e7-4dfd-8618-3116a1e7d13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B183CF07656F4A91B33B422A397D53" ma:contentTypeVersion="15" ma:contentTypeDescription="Create a new document." ma:contentTypeScope="" ma:versionID="83b77ee47ecdbfd2a2efba80ab46680f">
  <xsd:schema xmlns:xsd="http://www.w3.org/2001/XMLSchema" xmlns:xs="http://www.w3.org/2001/XMLSchema" xmlns:p="http://schemas.microsoft.com/office/2006/metadata/properties" xmlns:ns2="72cb02c1-5247-4314-92c5-d723d65d0e84" xmlns:ns3="873e7c18-17e7-4dfd-8618-3116a1e7d134" targetNamespace="http://schemas.microsoft.com/office/2006/metadata/properties" ma:root="true" ma:fieldsID="05cc244aee44761b6ef4f1a9f02cdc9b" ns2:_="" ns3:_="">
    <xsd:import namespace="72cb02c1-5247-4314-92c5-d723d65d0e84"/>
    <xsd:import namespace="873e7c18-17e7-4dfd-8618-3116a1e7d13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cb02c1-5247-4314-92c5-d723d65d0e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25d53e71-566c-48f4-b30c-65c2fe6cda6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3e7c18-17e7-4dfd-8618-3116a1e7d134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f8b7e36-bad3-43e0-9430-72e16d57ff2c}" ma:internalName="TaxCatchAll" ma:showField="CatchAllData" ma:web="873e7c18-17e7-4dfd-8618-3116a1e7d1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E62D20-50C9-4F6F-95E7-E449B05F5DC3}">
  <ds:schemaRefs>
    <ds:schemaRef ds:uri="http://schemas.microsoft.com/office/2006/metadata/properties"/>
    <ds:schemaRef ds:uri="http://schemas.microsoft.com/office/infopath/2007/PartnerControls"/>
    <ds:schemaRef ds:uri="72cb02c1-5247-4314-92c5-d723d65d0e84"/>
    <ds:schemaRef ds:uri="873e7c18-17e7-4dfd-8618-3116a1e7d134"/>
  </ds:schemaRefs>
</ds:datastoreItem>
</file>

<file path=customXml/itemProps2.xml><?xml version="1.0" encoding="utf-8"?>
<ds:datastoreItem xmlns:ds="http://schemas.openxmlformats.org/officeDocument/2006/customXml" ds:itemID="{E4AF2336-8A9A-4C56-B4CD-73E94D63772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B50217-EE25-466F-B08E-18E667A1C5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cb02c1-5247-4314-92c5-d723d65d0e84"/>
    <ds:schemaRef ds:uri="873e7c18-17e7-4dfd-8618-3116a1e7d1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1446</TotalTime>
  <Words>312</Words>
  <Application>Microsoft Office PowerPoint</Application>
  <PresentationFormat>Custom</PresentationFormat>
  <Paragraphs>50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Wingdings</vt:lpstr>
      <vt:lpstr>Cambria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Template_07.14.22_V2</dc:title>
  <dc:creator>Alejandra Estrada (Joe Serna Jr Charter)</dc:creator>
  <cp:lastModifiedBy>Desiree Wise (Educational Services Area 2)</cp:lastModifiedBy>
  <cp:revision>120</cp:revision>
  <cp:lastPrinted>2022-07-14T23:16:16Z</cp:lastPrinted>
  <dcterms:created xsi:type="dcterms:W3CDTF">2006-08-16T00:00:00Z</dcterms:created>
  <dcterms:modified xsi:type="dcterms:W3CDTF">2024-05-30T17:06:26Z</dcterms:modified>
  <dc:identifier>DAFGO_FR7zI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0x0101009CB183CF07656F4A91B33B422A397D53</vt:lpwstr>
  </property>
  <property fmtid="{D5CDD505-2E9C-101B-9397-08002B2CF9AE}" pid="3" name="MediaServiceImageTags">
    <vt:lpwstr/>
  </property>
</Properties>
</file>