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mbria" panose="02040503050406030204" pitchFamily="18" charset="0"/>
      <p:regular r:id="rId14"/>
      <p:bold r:id="rId15"/>
      <p:italic r:id="rId16"/>
      <p:boldItalic r:id="rId17"/>
    </p:embeddedFont>
    <p:embeddedFont>
      <p:font typeface="Raleway" pitchFamily="2" charset="0"/>
      <p:regular r:id="rId18"/>
      <p:bold r:id="rId19"/>
      <p:italic r:id="rId20"/>
      <p:boldItalic r:id="rId21"/>
    </p:embeddedFont>
    <p:embeddedFont>
      <p:font typeface="Source Sans Pro" panose="020B0503030403020204" pitchFamily="34" charset="0"/>
      <p:regular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186107-430A-414E-8885-8E21F2C6EFFE}">
  <a:tblStyle styleId="{6E186107-430A-414E-8885-8E21F2C6EFF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7" d="100"/>
          <a:sy n="127" d="100"/>
        </p:scale>
        <p:origin x="126" y="25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presProps" Target="pres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265e1f2ec42_0_5:notes"/>
          <p:cNvSpPr txBox="1">
            <a:spLocks noGrp="1"/>
          </p:cNvSpPr>
          <p:nvPr>
            <p:ph type="body" idx="1"/>
          </p:nvPr>
        </p:nvSpPr>
        <p:spPr>
          <a:xfrm>
            <a:off x="685800" y="4343389"/>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 name="Google Shape;56;g265e1f2ec42_0_5:notes"/>
          <p:cNvSpPr>
            <a:spLocks noGrp="1" noRot="1" noChangeAspect="1"/>
          </p:cNvSpPr>
          <p:nvPr>
            <p:ph type="sldImg" idx="2"/>
          </p:nvPr>
        </p:nvSpPr>
        <p:spPr>
          <a:xfrm>
            <a:off x="288805" y="685794"/>
            <a:ext cx="6281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45e153a1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45e153a1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65e1f2ec42_0_13:notes"/>
          <p:cNvSpPr txBox="1">
            <a:spLocks noGrp="1"/>
          </p:cNvSpPr>
          <p:nvPr>
            <p:ph type="body" idx="1"/>
          </p:nvPr>
        </p:nvSpPr>
        <p:spPr>
          <a:xfrm>
            <a:off x="685800" y="4343389"/>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1" name="Google Shape;81;g265e1f2ec42_0_13: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b45e153a1d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b45e153a1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68879c0f4b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68879c0f4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68879c0f4b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68879c0f4b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68879c0f4b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68879c0f4b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2" name="Google Shape;12;p2"/>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1" name="Google Shape;21;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6" name="Google Shape;36;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 name="Google Shape;39;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0" name="Google Shape;40;p9"/>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1" name="Google Shape;41;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3" name="Google Shape;43;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46" name="Google Shape;46;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1"/>
          <p:cNvSpPr txBox="1">
            <a:spLocks noGrp="1"/>
          </p:cNvSpPr>
          <p:nvPr>
            <p:ph type="title" hasCustomPrompt="1"/>
          </p:nvPr>
        </p:nvSpPr>
        <p:spPr>
          <a:xfrm>
            <a:off x="311700" y="743001"/>
            <a:ext cx="8520600" cy="200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a:spLocks noGrp="1"/>
          </p:cNvSpPr>
          <p:nvPr>
            <p:ph type="body" idx="1"/>
          </p:nvPr>
        </p:nvSpPr>
        <p:spPr>
          <a:xfrm>
            <a:off x="311700" y="2845182"/>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0"/>
              </a:spcBef>
              <a:spcAft>
                <a:spcPts val="0"/>
              </a:spcAft>
              <a:buClr>
                <a:schemeClr val="lt1"/>
              </a:buClr>
              <a:buSzPts val="1400"/>
              <a:buChar char="○"/>
              <a:defRPr>
                <a:solidFill>
                  <a:schemeClr val="lt1"/>
                </a:solidFill>
              </a:defRPr>
            </a:lvl2pPr>
            <a:lvl3pPr marL="1371600" lvl="2" indent="-317500" algn="ctr">
              <a:spcBef>
                <a:spcPts val="0"/>
              </a:spcBef>
              <a:spcAft>
                <a:spcPts val="0"/>
              </a:spcAft>
              <a:buClr>
                <a:schemeClr val="lt1"/>
              </a:buClr>
              <a:buSzPts val="1400"/>
              <a:buChar char="■"/>
              <a:defRPr>
                <a:solidFill>
                  <a:schemeClr val="lt1"/>
                </a:solidFill>
              </a:defRPr>
            </a:lvl3pPr>
            <a:lvl4pPr marL="1828800" lvl="3" indent="-317500" algn="ctr">
              <a:spcBef>
                <a:spcPts val="0"/>
              </a:spcBef>
              <a:spcAft>
                <a:spcPts val="0"/>
              </a:spcAft>
              <a:buClr>
                <a:schemeClr val="lt1"/>
              </a:buClr>
              <a:buSzPts val="1400"/>
              <a:buChar char="●"/>
              <a:defRPr>
                <a:solidFill>
                  <a:schemeClr val="lt1"/>
                </a:solidFill>
              </a:defRPr>
            </a:lvl4pPr>
            <a:lvl5pPr marL="2286000" lvl="4" indent="-317500" algn="ctr">
              <a:spcBef>
                <a:spcPts val="0"/>
              </a:spcBef>
              <a:spcAft>
                <a:spcPts val="0"/>
              </a:spcAft>
              <a:buClr>
                <a:schemeClr val="lt1"/>
              </a:buClr>
              <a:buSzPts val="1400"/>
              <a:buChar char="○"/>
              <a:defRPr>
                <a:solidFill>
                  <a:schemeClr val="lt1"/>
                </a:solidFill>
              </a:defRPr>
            </a:lvl5pPr>
            <a:lvl6pPr marL="2743200" lvl="5" indent="-317500" algn="ctr">
              <a:spcBef>
                <a:spcPts val="0"/>
              </a:spcBef>
              <a:spcAft>
                <a:spcPts val="0"/>
              </a:spcAft>
              <a:buClr>
                <a:schemeClr val="lt1"/>
              </a:buClr>
              <a:buSzPts val="1400"/>
              <a:buChar char="■"/>
              <a:defRPr>
                <a:solidFill>
                  <a:schemeClr val="lt1"/>
                </a:solidFill>
              </a:defRPr>
            </a:lvl6pPr>
            <a:lvl7pPr marL="3200400" lvl="6" indent="-317500" algn="ctr">
              <a:spcBef>
                <a:spcPts val="0"/>
              </a:spcBef>
              <a:spcAft>
                <a:spcPts val="0"/>
              </a:spcAft>
              <a:buClr>
                <a:schemeClr val="lt1"/>
              </a:buClr>
              <a:buSzPts val="1400"/>
              <a:buChar char="●"/>
              <a:defRPr>
                <a:solidFill>
                  <a:schemeClr val="lt1"/>
                </a:solidFill>
              </a:defRPr>
            </a:lvl7pPr>
            <a:lvl8pPr marL="3657600" lvl="7" indent="-317500" algn="ctr">
              <a:spcBef>
                <a:spcPts val="0"/>
              </a:spcBef>
              <a:spcAft>
                <a:spcPts val="0"/>
              </a:spcAft>
              <a:buClr>
                <a:schemeClr val="lt1"/>
              </a:buClr>
              <a:buSzPts val="1400"/>
              <a:buChar char="○"/>
              <a:defRPr>
                <a:solidFill>
                  <a:schemeClr val="lt1"/>
                </a:solidFill>
              </a:defRPr>
            </a:lvl8pPr>
            <a:lvl9pPr marL="4114800" lvl="8" indent="-317500" algn="ctr">
              <a:spcBef>
                <a:spcPts val="0"/>
              </a:spcBef>
              <a:spcAft>
                <a:spcPts val="0"/>
              </a:spcAft>
              <a:buClr>
                <a:schemeClr val="lt1"/>
              </a:buClr>
              <a:buSzPts val="1400"/>
              <a:buChar char="■"/>
              <a:defRPr>
                <a:solidFill>
                  <a:schemeClr val="lt1"/>
                </a:solidFill>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marL="914400" lvl="1"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marL="1371600" lvl="2"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marL="1828800" lvl="3"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marL="2286000" lvl="4"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marL="2743200" lvl="5"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marL="3200400" lvl="6"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marL="3657600" lvl="7"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marL="4114800" lvl="8"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hyperlink" Target="https://leginfo.legislature.ca.gov/faces/billNavClient.xhtml?bill_id=202120220AB185" TargetMode="External"/><Relationship Id="rId3" Type="http://schemas.openxmlformats.org/officeDocument/2006/relationships/image" Target="../media/image1.png"/><Relationship Id="rId7" Type="http://schemas.openxmlformats.org/officeDocument/2006/relationships/hyperlink" Target="https://leginfo.legislature.ca.gov/faces/billNavClient.xhtml?bill_id=202120220AB181"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hyperlink" Target="https://www.cde.ca.gov/ci/cr/cf/artsmusicimblockgrant.asp" TargetMode="External"/><Relationship Id="rId5" Type="http://schemas.openxmlformats.org/officeDocument/2006/relationships/hyperlink" Target="https://www.cde.ca.gov/fg/aa/ca/amimbg.asp" TargetMode="External"/><Relationship Id="rId10" Type="http://schemas.openxmlformats.org/officeDocument/2006/relationships/hyperlink" Target="https://www.cde.ca.gov/fg/fo/r14/amimbg22res.asp" TargetMode="External"/><Relationship Id="rId4" Type="http://schemas.openxmlformats.org/officeDocument/2006/relationships/image" Target="../media/image2.png"/><Relationship Id="rId9" Type="http://schemas.openxmlformats.org/officeDocument/2006/relationships/hyperlink" Target="https://www.cde.ca.gov/fg/fo/profile.asp?id=5902&amp;recID=590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58" name="Google Shape;58;p13"/>
          <p:cNvPicPr preferRelativeResize="0"/>
          <p:nvPr/>
        </p:nvPicPr>
        <p:blipFill rotWithShape="1">
          <a:blip r:embed="rId3">
            <a:alphaModFix/>
          </a:blip>
          <a:srcRect/>
          <a:stretch/>
        </p:blipFill>
        <p:spPr>
          <a:xfrm>
            <a:off x="67761" y="0"/>
            <a:ext cx="9169113" cy="4898447"/>
          </a:xfrm>
          <a:prstGeom prst="rect">
            <a:avLst/>
          </a:prstGeom>
          <a:noFill/>
          <a:ln>
            <a:noFill/>
          </a:ln>
        </p:spPr>
      </p:pic>
      <p:sp>
        <p:nvSpPr>
          <p:cNvPr id="59" name="Google Shape;59;p13"/>
          <p:cNvSpPr/>
          <p:nvPr/>
        </p:nvSpPr>
        <p:spPr>
          <a:xfrm>
            <a:off x="-484909" y="4842097"/>
            <a:ext cx="10389542" cy="297583"/>
          </a:xfrm>
          <a:custGeom>
            <a:avLst/>
            <a:gdLst/>
            <a:ahLst/>
            <a:cxnLst/>
            <a:rect l="l" t="t" r="r" b="b"/>
            <a:pathLst>
              <a:path w="4912313" h="215250" extrusionOk="0">
                <a:moveTo>
                  <a:pt x="0" y="0"/>
                </a:moveTo>
                <a:lnTo>
                  <a:pt x="4912313" y="0"/>
                </a:lnTo>
                <a:lnTo>
                  <a:pt x="4912313" y="215250"/>
                </a:lnTo>
                <a:lnTo>
                  <a:pt x="0" y="215250"/>
                </a:lnTo>
                <a:close/>
              </a:path>
            </a:pathLst>
          </a:custGeom>
          <a:solidFill>
            <a:srgbClr val="7FB439"/>
          </a:solidFill>
          <a:ln>
            <a:noFill/>
          </a:ln>
        </p:spPr>
      </p:sp>
      <p:pic>
        <p:nvPicPr>
          <p:cNvPr id="60" name="Google Shape;60;p13"/>
          <p:cNvPicPr preferRelativeResize="0"/>
          <p:nvPr/>
        </p:nvPicPr>
        <p:blipFill rotWithShape="1">
          <a:blip r:embed="rId4">
            <a:alphaModFix/>
          </a:blip>
          <a:srcRect/>
          <a:stretch/>
        </p:blipFill>
        <p:spPr>
          <a:xfrm>
            <a:off x="566660" y="4885037"/>
            <a:ext cx="176454" cy="211472"/>
          </a:xfrm>
          <a:prstGeom prst="rect">
            <a:avLst/>
          </a:prstGeom>
          <a:noFill/>
          <a:ln>
            <a:noFill/>
          </a:ln>
        </p:spPr>
      </p:pic>
      <p:sp>
        <p:nvSpPr>
          <p:cNvPr id="61" name="Google Shape;61;p13"/>
          <p:cNvSpPr txBox="1"/>
          <p:nvPr/>
        </p:nvSpPr>
        <p:spPr>
          <a:xfrm>
            <a:off x="659636" y="876838"/>
            <a:ext cx="8104800" cy="19395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2"/>
              </a:buClr>
              <a:buSzPts val="1100"/>
              <a:buFont typeface="Arial"/>
              <a:buNone/>
            </a:pPr>
            <a:r>
              <a:rPr lang="en" sz="4200" b="1">
                <a:solidFill>
                  <a:schemeClr val="dk2"/>
                </a:solidFill>
                <a:latin typeface="Raleway"/>
                <a:ea typeface="Raleway"/>
                <a:cs typeface="Raleway"/>
                <a:sym typeface="Raleway"/>
              </a:rPr>
              <a:t>Arts, Music, and Instructional Materials Discretionary Block Grant</a:t>
            </a:r>
            <a:endParaRPr sz="3300" b="1">
              <a:latin typeface="Cambria"/>
              <a:ea typeface="Cambria"/>
              <a:cs typeface="Cambria"/>
              <a:sym typeface="Cambria"/>
            </a:endParaRPr>
          </a:p>
        </p:txBody>
      </p:sp>
      <p:sp>
        <p:nvSpPr>
          <p:cNvPr id="62" name="Google Shape;62;p13"/>
          <p:cNvSpPr txBox="1"/>
          <p:nvPr/>
        </p:nvSpPr>
        <p:spPr>
          <a:xfrm>
            <a:off x="703273" y="1421636"/>
            <a:ext cx="8017500" cy="138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3" name="Google Shape;63;p13"/>
          <p:cNvSpPr txBox="1"/>
          <p:nvPr/>
        </p:nvSpPr>
        <p:spPr>
          <a:xfrm>
            <a:off x="-25125" y="3756225"/>
            <a:ext cx="8268600" cy="461700"/>
          </a:xfrm>
          <a:prstGeom prst="rect">
            <a:avLst/>
          </a:prstGeom>
          <a:solidFill>
            <a:schemeClr val="dk1"/>
          </a:solidFill>
          <a:ln>
            <a:noFill/>
          </a:ln>
        </p:spPr>
        <p:txBody>
          <a:bodyPr spcFirstLastPara="1" wrap="square" lIns="91425" tIns="91425" rIns="91425" bIns="91425" anchor="t" anchorCtr="0">
            <a:spAutoFit/>
          </a:bodyPr>
          <a:lstStyle/>
          <a:p>
            <a:pPr marL="0" lvl="0" indent="0" algn="l" rtl="0">
              <a:spcBef>
                <a:spcPts val="0"/>
              </a:spcBef>
              <a:spcAft>
                <a:spcPts val="0"/>
              </a:spcAft>
              <a:buClr>
                <a:schemeClr val="dk2"/>
              </a:buClr>
              <a:buSzPts val="1100"/>
              <a:buFont typeface="Arial"/>
              <a:buNone/>
            </a:pPr>
            <a:r>
              <a:rPr lang="en" sz="1800">
                <a:solidFill>
                  <a:schemeClr val="lt1"/>
                </a:solidFill>
                <a:latin typeface="Source Sans Pro"/>
                <a:ea typeface="Source Sans Pro"/>
                <a:cs typeface="Source Sans Pro"/>
                <a:sym typeface="Source Sans Pro"/>
              </a:rPr>
              <a:t>February 20, 2024</a:t>
            </a:r>
            <a:endParaRPr>
              <a:solidFill>
                <a:schemeClr val="lt1"/>
              </a:solidFill>
            </a:endParaRPr>
          </a:p>
        </p:txBody>
      </p:sp>
      <p:sp>
        <p:nvSpPr>
          <p:cNvPr id="64" name="Google Shape;64;p13"/>
          <p:cNvSpPr txBox="1"/>
          <p:nvPr/>
        </p:nvSpPr>
        <p:spPr>
          <a:xfrm>
            <a:off x="566650" y="125225"/>
            <a:ext cx="2657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lt1"/>
                </a:solidFill>
                <a:latin typeface="Source Sans Pro"/>
                <a:ea typeface="Source Sans Pro"/>
                <a:cs typeface="Source Sans Pro"/>
                <a:sym typeface="Source Sans Pro"/>
              </a:rPr>
              <a:t>Executive Summary</a:t>
            </a:r>
            <a:endParaRPr sz="1800">
              <a:solidFill>
                <a:schemeClr val="lt1"/>
              </a:solidFill>
              <a:latin typeface="Source Sans Pro"/>
              <a:ea typeface="Source Sans Pro"/>
              <a:cs typeface="Source Sans Pro"/>
              <a:sym typeface="Source Sans Pro"/>
            </a:endParaRPr>
          </a:p>
        </p:txBody>
      </p:sp>
      <p:sp>
        <p:nvSpPr>
          <p:cNvPr id="65" name="Google Shape;65;p1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dk2"/>
                </a:solidFill>
              </a:rPr>
              <a:t>1</a:t>
            </a:fld>
            <a:endParaRPr>
              <a:solidFill>
                <a:schemeClr val="dk2"/>
              </a:solidFill>
            </a:endParaRPr>
          </a:p>
        </p:txBody>
      </p:sp>
      <p:sp>
        <p:nvSpPr>
          <p:cNvPr id="66" name="Google Shape;66;p13"/>
          <p:cNvSpPr txBox="1"/>
          <p:nvPr/>
        </p:nvSpPr>
        <p:spPr>
          <a:xfrm>
            <a:off x="797225" y="2816350"/>
            <a:ext cx="71985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chemeClr val="dk2"/>
                </a:solidFill>
                <a:latin typeface="Source Sans Pro"/>
                <a:ea typeface="Source Sans Pro"/>
                <a:cs typeface="Source Sans Pro"/>
                <a:sym typeface="Source Sans Pro"/>
              </a:rPr>
              <a:t>Dr. Robert Sahli</a:t>
            </a:r>
            <a:endParaRPr sz="1800">
              <a:solidFill>
                <a:schemeClr val="dk2"/>
              </a:solidFill>
              <a:latin typeface="Source Sans Pro"/>
              <a:ea typeface="Source Sans Pro"/>
              <a:cs typeface="Source Sans Pro"/>
              <a:sym typeface="Source Sans Pro"/>
            </a:endParaRPr>
          </a:p>
          <a:p>
            <a:pPr marL="0" lvl="0" indent="0" algn="ctr" rtl="0">
              <a:spcBef>
                <a:spcPts val="0"/>
              </a:spcBef>
              <a:spcAft>
                <a:spcPts val="0"/>
              </a:spcAft>
              <a:buNone/>
            </a:pPr>
            <a:r>
              <a:rPr lang="en" sz="1800">
                <a:solidFill>
                  <a:schemeClr val="dk2"/>
                </a:solidFill>
                <a:latin typeface="Source Sans Pro"/>
                <a:ea typeface="Source Sans Pro"/>
                <a:cs typeface="Source Sans Pro"/>
                <a:sym typeface="Source Sans Pro"/>
              </a:rPr>
              <a:t>Jennifer Huiras</a:t>
            </a:r>
            <a:endParaRPr sz="1800">
              <a:solidFill>
                <a:schemeClr val="dk2"/>
              </a:solidFill>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4"/>
          <p:cNvPicPr preferRelativeResize="0"/>
          <p:nvPr/>
        </p:nvPicPr>
        <p:blipFill rotWithShape="1">
          <a:blip r:embed="rId3">
            <a:alphaModFix/>
          </a:blip>
          <a:srcRect/>
          <a:stretch/>
        </p:blipFill>
        <p:spPr>
          <a:xfrm>
            <a:off x="-12551" y="-56350"/>
            <a:ext cx="9169113" cy="4898447"/>
          </a:xfrm>
          <a:prstGeom prst="rect">
            <a:avLst/>
          </a:prstGeom>
          <a:noFill/>
          <a:ln>
            <a:noFill/>
          </a:ln>
        </p:spPr>
      </p:pic>
      <p:pic>
        <p:nvPicPr>
          <p:cNvPr id="72" name="Google Shape;72;p14"/>
          <p:cNvPicPr preferRelativeResize="0"/>
          <p:nvPr/>
        </p:nvPicPr>
        <p:blipFill rotWithShape="1">
          <a:blip r:embed="rId4">
            <a:alphaModFix/>
          </a:blip>
          <a:srcRect/>
          <a:stretch/>
        </p:blipFill>
        <p:spPr>
          <a:xfrm>
            <a:off x="566660" y="4885037"/>
            <a:ext cx="176454" cy="211472"/>
          </a:xfrm>
          <a:prstGeom prst="rect">
            <a:avLst/>
          </a:prstGeom>
          <a:noFill/>
          <a:ln>
            <a:noFill/>
          </a:ln>
        </p:spPr>
      </p:pic>
      <p:sp>
        <p:nvSpPr>
          <p:cNvPr id="73" name="Google Shape;73;p14"/>
          <p:cNvSpPr txBox="1"/>
          <p:nvPr/>
        </p:nvSpPr>
        <p:spPr>
          <a:xfrm>
            <a:off x="691150" y="600975"/>
            <a:ext cx="64356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2"/>
              </a:buClr>
              <a:buSzPts val="1100"/>
              <a:buFont typeface="Arial"/>
              <a:buNone/>
            </a:pPr>
            <a:r>
              <a:rPr lang="en" sz="3000" b="1">
                <a:solidFill>
                  <a:schemeClr val="dk2"/>
                </a:solidFill>
                <a:latin typeface="Raleway"/>
                <a:ea typeface="Raleway"/>
                <a:cs typeface="Raleway"/>
                <a:sym typeface="Raleway"/>
              </a:rPr>
              <a:t>Purpose and Parameters</a:t>
            </a:r>
            <a:endParaRPr sz="1800">
              <a:latin typeface="Source Sans Pro"/>
              <a:ea typeface="Source Sans Pro"/>
              <a:cs typeface="Source Sans Pro"/>
              <a:sym typeface="Source Sans Pro"/>
            </a:endParaRPr>
          </a:p>
        </p:txBody>
      </p:sp>
      <p:sp>
        <p:nvSpPr>
          <p:cNvPr id="74" name="Google Shape;74;p14"/>
          <p:cNvSpPr txBox="1"/>
          <p:nvPr/>
        </p:nvSpPr>
        <p:spPr>
          <a:xfrm>
            <a:off x="325550" y="1186950"/>
            <a:ext cx="8594100" cy="29553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2"/>
              </a:buClr>
              <a:buSzPts val="1800"/>
              <a:buFont typeface="Source Sans Pro"/>
              <a:buChar char="●"/>
            </a:pPr>
            <a:r>
              <a:rPr lang="en" sz="1800">
                <a:solidFill>
                  <a:schemeClr val="dk2"/>
                </a:solidFill>
                <a:latin typeface="Source Sans Pro"/>
                <a:ea typeface="Source Sans Pro"/>
                <a:cs typeface="Source Sans Pro"/>
                <a:sym typeface="Source Sans Pro"/>
              </a:rPr>
              <a:t>As a result of AB 181 Sec. 134, the State Department of Education established the Arts, Music, and Instructional Materials (AMIM) Block Grant.</a:t>
            </a:r>
            <a:endParaRPr sz="1800">
              <a:solidFill>
                <a:schemeClr val="dk2"/>
              </a:solidFill>
              <a:latin typeface="Source Sans Pro"/>
              <a:ea typeface="Source Sans Pro"/>
              <a:cs typeface="Source Sans Pro"/>
              <a:sym typeface="Source Sans Pro"/>
            </a:endParaRPr>
          </a:p>
          <a:p>
            <a:pPr marL="457200" lvl="0" indent="-342900" algn="l" rtl="0">
              <a:spcBef>
                <a:spcPts val="0"/>
              </a:spcBef>
              <a:spcAft>
                <a:spcPts val="0"/>
              </a:spcAft>
              <a:buClr>
                <a:schemeClr val="dk2"/>
              </a:buClr>
              <a:buSzPts val="1800"/>
              <a:buFont typeface="Source Sans Pro"/>
              <a:buChar char="●"/>
            </a:pPr>
            <a:r>
              <a:rPr lang="en" sz="1800">
                <a:solidFill>
                  <a:schemeClr val="dk2"/>
                </a:solidFill>
                <a:latin typeface="Source Sans Pro"/>
                <a:ea typeface="Source Sans Pro"/>
                <a:cs typeface="Source Sans Pro"/>
                <a:sym typeface="Source Sans Pro"/>
              </a:rPr>
              <a:t>One time funds to be used in five specific areas</a:t>
            </a:r>
            <a:endParaRPr sz="1800">
              <a:solidFill>
                <a:schemeClr val="dk2"/>
              </a:solidFill>
              <a:latin typeface="Source Sans Pro"/>
              <a:ea typeface="Source Sans Pro"/>
              <a:cs typeface="Source Sans Pro"/>
              <a:sym typeface="Source Sans Pro"/>
            </a:endParaRPr>
          </a:p>
          <a:p>
            <a:pPr marL="914400" lvl="0" indent="-342900" algn="l" rtl="0">
              <a:spcBef>
                <a:spcPts val="0"/>
              </a:spcBef>
              <a:spcAft>
                <a:spcPts val="0"/>
              </a:spcAft>
              <a:buClr>
                <a:schemeClr val="dk2"/>
              </a:buClr>
              <a:buSzPts val="1800"/>
              <a:buFont typeface="Source Sans Pro"/>
              <a:buAutoNum type="arabicPeriod"/>
            </a:pPr>
            <a:r>
              <a:rPr lang="en" sz="1800">
                <a:solidFill>
                  <a:schemeClr val="dk2"/>
                </a:solidFill>
                <a:latin typeface="Source Sans Pro"/>
                <a:ea typeface="Source Sans Pro"/>
                <a:cs typeface="Source Sans Pro"/>
                <a:sym typeface="Source Sans Pro"/>
              </a:rPr>
              <a:t> Standards-aligned Professional Development &amp; Instructional Materials </a:t>
            </a:r>
            <a:endParaRPr sz="1800">
              <a:solidFill>
                <a:schemeClr val="dk2"/>
              </a:solidFill>
              <a:latin typeface="Source Sans Pro"/>
              <a:ea typeface="Source Sans Pro"/>
              <a:cs typeface="Source Sans Pro"/>
              <a:sym typeface="Source Sans Pro"/>
            </a:endParaRPr>
          </a:p>
          <a:p>
            <a:pPr marL="914400" lvl="0" indent="-342900" algn="l" rtl="0">
              <a:spcBef>
                <a:spcPts val="0"/>
              </a:spcBef>
              <a:spcAft>
                <a:spcPts val="0"/>
              </a:spcAft>
              <a:buClr>
                <a:schemeClr val="dk2"/>
              </a:buClr>
              <a:buSzPts val="1800"/>
              <a:buFont typeface="Source Sans Pro"/>
              <a:buAutoNum type="arabicPeriod"/>
            </a:pPr>
            <a:r>
              <a:rPr lang="en" sz="1800">
                <a:solidFill>
                  <a:schemeClr val="dk2"/>
                </a:solidFill>
                <a:latin typeface="Source Sans Pro"/>
                <a:ea typeface="Source Sans Pro"/>
                <a:cs typeface="Source Sans Pro"/>
                <a:sym typeface="Source Sans Pro"/>
              </a:rPr>
              <a:t>Professional Development &amp; Instructional Materials to improve school climate</a:t>
            </a:r>
            <a:endParaRPr sz="1800">
              <a:solidFill>
                <a:schemeClr val="dk2"/>
              </a:solidFill>
              <a:latin typeface="Source Sans Pro"/>
              <a:ea typeface="Source Sans Pro"/>
              <a:cs typeface="Source Sans Pro"/>
              <a:sym typeface="Source Sans Pro"/>
            </a:endParaRPr>
          </a:p>
          <a:p>
            <a:pPr marL="914400" lvl="0" indent="-342900" algn="l" rtl="0">
              <a:spcBef>
                <a:spcPts val="0"/>
              </a:spcBef>
              <a:spcAft>
                <a:spcPts val="0"/>
              </a:spcAft>
              <a:buClr>
                <a:schemeClr val="dk2"/>
              </a:buClr>
              <a:buSzPts val="1800"/>
              <a:buFont typeface="Source Sans Pro"/>
              <a:buAutoNum type="arabicPeriod"/>
            </a:pPr>
            <a:r>
              <a:rPr lang="en" sz="1800">
                <a:solidFill>
                  <a:schemeClr val="dk2"/>
                </a:solidFill>
                <a:latin typeface="Source Sans Pro"/>
                <a:ea typeface="Source Sans Pro"/>
                <a:cs typeface="Source Sans Pro"/>
                <a:sym typeface="Source Sans Pro"/>
              </a:rPr>
              <a:t>Develop diverse book collections</a:t>
            </a:r>
            <a:endParaRPr sz="1800">
              <a:solidFill>
                <a:schemeClr val="dk2"/>
              </a:solidFill>
              <a:latin typeface="Source Sans Pro"/>
              <a:ea typeface="Source Sans Pro"/>
              <a:cs typeface="Source Sans Pro"/>
              <a:sym typeface="Source Sans Pro"/>
            </a:endParaRPr>
          </a:p>
          <a:p>
            <a:pPr marL="914400" lvl="0" indent="-342900" algn="l" rtl="0">
              <a:spcBef>
                <a:spcPts val="0"/>
              </a:spcBef>
              <a:spcAft>
                <a:spcPts val="0"/>
              </a:spcAft>
              <a:buClr>
                <a:schemeClr val="dk2"/>
              </a:buClr>
              <a:buSzPts val="1800"/>
              <a:buFont typeface="Source Sans Pro"/>
              <a:buAutoNum type="arabicPeriod"/>
            </a:pPr>
            <a:r>
              <a:rPr lang="en" sz="1800">
                <a:solidFill>
                  <a:schemeClr val="dk2"/>
                </a:solidFill>
                <a:latin typeface="Source Sans Pro"/>
                <a:ea typeface="Source Sans Pro"/>
                <a:cs typeface="Source Sans Pro"/>
                <a:sym typeface="Source Sans Pro"/>
              </a:rPr>
              <a:t>Offset operational costs</a:t>
            </a:r>
            <a:endParaRPr sz="1800">
              <a:solidFill>
                <a:schemeClr val="dk2"/>
              </a:solidFill>
              <a:latin typeface="Source Sans Pro"/>
              <a:ea typeface="Source Sans Pro"/>
              <a:cs typeface="Source Sans Pro"/>
              <a:sym typeface="Source Sans Pro"/>
            </a:endParaRPr>
          </a:p>
          <a:p>
            <a:pPr marL="914400" lvl="0" indent="-342900" algn="l" rtl="0">
              <a:spcBef>
                <a:spcPts val="0"/>
              </a:spcBef>
              <a:spcAft>
                <a:spcPts val="0"/>
              </a:spcAft>
              <a:buClr>
                <a:schemeClr val="dk2"/>
              </a:buClr>
              <a:buSzPts val="1800"/>
              <a:buFont typeface="Source Sans Pro"/>
              <a:buAutoNum type="arabicPeriod"/>
            </a:pPr>
            <a:r>
              <a:rPr lang="en" sz="1800">
                <a:solidFill>
                  <a:schemeClr val="dk2"/>
                </a:solidFill>
                <a:latin typeface="Source Sans Pro"/>
                <a:ea typeface="Source Sans Pro"/>
                <a:cs typeface="Source Sans Pro"/>
                <a:sym typeface="Source Sans Pro"/>
              </a:rPr>
              <a:t>Acquire items related to the COVID-19 pandemic to keep staff and students safe from COVID-19 and keep schools open </a:t>
            </a:r>
            <a:endParaRPr sz="1800">
              <a:solidFill>
                <a:schemeClr val="dk2"/>
              </a:solidFill>
              <a:latin typeface="Source Sans Pro"/>
              <a:ea typeface="Source Sans Pro"/>
              <a:cs typeface="Source Sans Pro"/>
              <a:sym typeface="Source Sans Pro"/>
            </a:endParaRPr>
          </a:p>
          <a:p>
            <a:pPr marL="457200" lvl="0" indent="-342900" algn="l" rtl="0">
              <a:spcBef>
                <a:spcPts val="0"/>
              </a:spcBef>
              <a:spcAft>
                <a:spcPts val="0"/>
              </a:spcAft>
              <a:buClr>
                <a:schemeClr val="dk2"/>
              </a:buClr>
              <a:buSzPts val="1800"/>
              <a:buFont typeface="Source Sans Pro"/>
              <a:buChar char="●"/>
            </a:pPr>
            <a:r>
              <a:rPr lang="en" sz="1800">
                <a:solidFill>
                  <a:schemeClr val="dk2"/>
                </a:solidFill>
                <a:latin typeface="Source Sans Pro"/>
                <a:ea typeface="Source Sans Pro"/>
                <a:cs typeface="Source Sans Pro"/>
                <a:sym typeface="Source Sans Pro"/>
              </a:rPr>
              <a:t>Funds must be expensed or encumbered by June 30, 2026</a:t>
            </a:r>
            <a:endParaRPr sz="1800">
              <a:solidFill>
                <a:schemeClr val="dk2"/>
              </a:solidFill>
              <a:latin typeface="Source Sans Pro"/>
              <a:ea typeface="Source Sans Pro"/>
              <a:cs typeface="Source Sans Pro"/>
              <a:sym typeface="Source Sans Pro"/>
            </a:endParaRPr>
          </a:p>
        </p:txBody>
      </p:sp>
      <p:sp>
        <p:nvSpPr>
          <p:cNvPr id="75" name="Google Shape;75;p14"/>
          <p:cNvSpPr txBox="1"/>
          <p:nvPr/>
        </p:nvSpPr>
        <p:spPr>
          <a:xfrm>
            <a:off x="566650" y="105175"/>
            <a:ext cx="3209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2"/>
              </a:buClr>
              <a:buSzPts val="1100"/>
              <a:buFont typeface="Arial"/>
              <a:buNone/>
            </a:pPr>
            <a:r>
              <a:rPr lang="en" sz="1800">
                <a:solidFill>
                  <a:schemeClr val="lt1"/>
                </a:solidFill>
                <a:latin typeface="Source Sans Pro"/>
                <a:ea typeface="Source Sans Pro"/>
                <a:cs typeface="Source Sans Pro"/>
                <a:sym typeface="Source Sans Pro"/>
              </a:rPr>
              <a:t>Executive Summary</a:t>
            </a:r>
            <a:endParaRPr sz="1800">
              <a:solidFill>
                <a:schemeClr val="lt2"/>
              </a:solidFill>
              <a:latin typeface="Source Sans Pro"/>
              <a:ea typeface="Source Sans Pro"/>
              <a:cs typeface="Source Sans Pro"/>
              <a:sym typeface="Source Sans Pro"/>
            </a:endParaRPr>
          </a:p>
        </p:txBody>
      </p:sp>
      <p:sp>
        <p:nvSpPr>
          <p:cNvPr id="76" name="Google Shape;76;p1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dk2"/>
                </a:solidFill>
              </a:rPr>
              <a:t>2</a:t>
            </a:fld>
            <a:endParaRPr>
              <a:solidFill>
                <a:schemeClr val="dk2"/>
              </a:solidFill>
            </a:endParaRPr>
          </a:p>
        </p:txBody>
      </p:sp>
      <p:sp>
        <p:nvSpPr>
          <p:cNvPr id="77" name="Google Shape;77;p14"/>
          <p:cNvSpPr/>
          <p:nvPr/>
        </p:nvSpPr>
        <p:spPr>
          <a:xfrm>
            <a:off x="-484909" y="4842097"/>
            <a:ext cx="10389542" cy="297583"/>
          </a:xfrm>
          <a:custGeom>
            <a:avLst/>
            <a:gdLst/>
            <a:ahLst/>
            <a:cxnLst/>
            <a:rect l="l" t="t" r="r" b="b"/>
            <a:pathLst>
              <a:path w="4912313" h="215250" extrusionOk="0">
                <a:moveTo>
                  <a:pt x="0" y="0"/>
                </a:moveTo>
                <a:lnTo>
                  <a:pt x="4912313" y="0"/>
                </a:lnTo>
                <a:lnTo>
                  <a:pt x="4912313" y="215250"/>
                </a:lnTo>
                <a:lnTo>
                  <a:pt x="0" y="215250"/>
                </a:lnTo>
                <a:close/>
              </a:path>
            </a:pathLst>
          </a:custGeom>
          <a:solidFill>
            <a:srgbClr val="7FB439"/>
          </a:solidFill>
          <a:ln>
            <a:noFill/>
          </a:ln>
        </p:spPr>
      </p:sp>
      <p:pic>
        <p:nvPicPr>
          <p:cNvPr id="78" name="Google Shape;78;p14"/>
          <p:cNvPicPr preferRelativeResize="0"/>
          <p:nvPr/>
        </p:nvPicPr>
        <p:blipFill rotWithShape="1">
          <a:blip r:embed="rId4">
            <a:alphaModFix/>
          </a:blip>
          <a:srcRect/>
          <a:stretch/>
        </p:blipFill>
        <p:spPr>
          <a:xfrm>
            <a:off x="566660" y="4885037"/>
            <a:ext cx="176454" cy="21147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5"/>
          <p:cNvPicPr preferRelativeResize="0"/>
          <p:nvPr/>
        </p:nvPicPr>
        <p:blipFill rotWithShape="1">
          <a:blip r:embed="rId3">
            <a:alphaModFix/>
          </a:blip>
          <a:srcRect/>
          <a:stretch/>
        </p:blipFill>
        <p:spPr>
          <a:xfrm>
            <a:off x="-25114" y="0"/>
            <a:ext cx="9169113" cy="4898447"/>
          </a:xfrm>
          <a:prstGeom prst="rect">
            <a:avLst/>
          </a:prstGeom>
          <a:noFill/>
          <a:ln>
            <a:noFill/>
          </a:ln>
        </p:spPr>
      </p:pic>
      <p:sp>
        <p:nvSpPr>
          <p:cNvPr id="84" name="Google Shape;84;p15"/>
          <p:cNvSpPr/>
          <p:nvPr/>
        </p:nvSpPr>
        <p:spPr>
          <a:xfrm>
            <a:off x="-484909" y="4842097"/>
            <a:ext cx="10389542" cy="297583"/>
          </a:xfrm>
          <a:custGeom>
            <a:avLst/>
            <a:gdLst/>
            <a:ahLst/>
            <a:cxnLst/>
            <a:rect l="l" t="t" r="r" b="b"/>
            <a:pathLst>
              <a:path w="4912313" h="215250" extrusionOk="0">
                <a:moveTo>
                  <a:pt x="0" y="0"/>
                </a:moveTo>
                <a:lnTo>
                  <a:pt x="4912313" y="0"/>
                </a:lnTo>
                <a:lnTo>
                  <a:pt x="4912313" y="215250"/>
                </a:lnTo>
                <a:lnTo>
                  <a:pt x="0" y="215250"/>
                </a:lnTo>
                <a:close/>
              </a:path>
            </a:pathLst>
          </a:custGeom>
          <a:solidFill>
            <a:srgbClr val="7FB439"/>
          </a:solidFill>
          <a:ln>
            <a:noFill/>
          </a:ln>
        </p:spPr>
      </p:sp>
      <p:pic>
        <p:nvPicPr>
          <p:cNvPr id="85" name="Google Shape;85;p15"/>
          <p:cNvPicPr preferRelativeResize="0"/>
          <p:nvPr/>
        </p:nvPicPr>
        <p:blipFill rotWithShape="1">
          <a:blip r:embed="rId4">
            <a:alphaModFix/>
          </a:blip>
          <a:srcRect/>
          <a:stretch/>
        </p:blipFill>
        <p:spPr>
          <a:xfrm>
            <a:off x="566660" y="4885037"/>
            <a:ext cx="176454" cy="211472"/>
          </a:xfrm>
          <a:prstGeom prst="rect">
            <a:avLst/>
          </a:prstGeom>
          <a:noFill/>
          <a:ln>
            <a:noFill/>
          </a:ln>
        </p:spPr>
      </p:pic>
      <p:sp>
        <p:nvSpPr>
          <p:cNvPr id="86" name="Google Shape;86;p15"/>
          <p:cNvSpPr txBox="1"/>
          <p:nvPr/>
        </p:nvSpPr>
        <p:spPr>
          <a:xfrm>
            <a:off x="659636" y="876838"/>
            <a:ext cx="8104800" cy="507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300"/>
              <a:buFont typeface="Arial"/>
              <a:buNone/>
            </a:pPr>
            <a:endParaRPr sz="3300" b="1" i="0" u="none" strike="noStrike" cap="none">
              <a:solidFill>
                <a:srgbClr val="000000"/>
              </a:solidFill>
              <a:latin typeface="Cambria"/>
              <a:ea typeface="Cambria"/>
              <a:cs typeface="Cambria"/>
              <a:sym typeface="Cambria"/>
            </a:endParaRPr>
          </a:p>
        </p:txBody>
      </p:sp>
      <p:sp>
        <p:nvSpPr>
          <p:cNvPr id="87" name="Google Shape;87;p15"/>
          <p:cNvSpPr txBox="1"/>
          <p:nvPr/>
        </p:nvSpPr>
        <p:spPr>
          <a:xfrm>
            <a:off x="703273" y="1421636"/>
            <a:ext cx="8017500" cy="138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8" name="Google Shape;88;p15"/>
          <p:cNvSpPr txBox="1">
            <a:spLocks noGrp="1"/>
          </p:cNvSpPr>
          <p:nvPr>
            <p:ph type="title" idx="4294967295"/>
          </p:nvPr>
        </p:nvSpPr>
        <p:spPr>
          <a:xfrm>
            <a:off x="916525" y="754100"/>
            <a:ext cx="7863900" cy="630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Proposed Budget Overview </a:t>
            </a:r>
            <a:endParaRPr/>
          </a:p>
        </p:txBody>
      </p:sp>
      <p:sp>
        <p:nvSpPr>
          <p:cNvPr id="89" name="Google Shape;89;p15"/>
          <p:cNvSpPr txBox="1"/>
          <p:nvPr/>
        </p:nvSpPr>
        <p:spPr>
          <a:xfrm>
            <a:off x="1644300" y="1597100"/>
            <a:ext cx="6484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graphicFrame>
        <p:nvGraphicFramePr>
          <p:cNvPr id="90" name="Google Shape;90;p15"/>
          <p:cNvGraphicFramePr/>
          <p:nvPr/>
        </p:nvGraphicFramePr>
        <p:xfrm>
          <a:off x="952500" y="1809750"/>
          <a:ext cx="6293900" cy="2377260"/>
        </p:xfrm>
        <a:graphic>
          <a:graphicData uri="http://schemas.openxmlformats.org/drawingml/2006/table">
            <a:tbl>
              <a:tblPr>
                <a:noFill/>
                <a:tableStyleId>{6E186107-430A-414E-8885-8E21F2C6EFFE}</a:tableStyleId>
              </a:tblPr>
              <a:tblGrid>
                <a:gridCol w="2502475">
                  <a:extLst>
                    <a:ext uri="{9D8B030D-6E8A-4147-A177-3AD203B41FA5}">
                      <a16:colId xmlns:a16="http://schemas.microsoft.com/office/drawing/2014/main" val="20000"/>
                    </a:ext>
                  </a:extLst>
                </a:gridCol>
                <a:gridCol w="379142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a:t>Specific Area</a:t>
                      </a:r>
                      <a:endParaRPr/>
                    </a:p>
                  </a:txBody>
                  <a:tcPr marL="91425" marR="91425" marT="91425" marB="91425"/>
                </a:tc>
                <a:tc>
                  <a:txBody>
                    <a:bodyPr/>
                    <a:lstStyle/>
                    <a:p>
                      <a:pPr marL="0" lvl="0" indent="0" algn="l" rtl="0">
                        <a:spcBef>
                          <a:spcPts val="0"/>
                        </a:spcBef>
                        <a:spcAft>
                          <a:spcPts val="0"/>
                        </a:spcAft>
                        <a:buNone/>
                      </a:pPr>
                      <a:r>
                        <a:rPr lang="en"/>
                        <a:t>Funds Budgeted</a:t>
                      </a:r>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Area 1</a:t>
                      </a:r>
                      <a:endParaRPr/>
                    </a:p>
                  </a:txBody>
                  <a:tcPr marL="91425" marR="91425" marT="91425" marB="91425"/>
                </a:tc>
                <a:tc>
                  <a:txBody>
                    <a:bodyPr/>
                    <a:lstStyle/>
                    <a:p>
                      <a:pPr marL="0" lvl="0" indent="0" algn="l" rtl="0">
                        <a:spcBef>
                          <a:spcPts val="0"/>
                        </a:spcBef>
                        <a:spcAft>
                          <a:spcPts val="0"/>
                        </a:spcAft>
                        <a:buNone/>
                      </a:pPr>
                      <a:r>
                        <a:rPr lang="en"/>
                        <a:t>$11,000,000</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t>Area 2</a:t>
                      </a:r>
                      <a:endParaRPr/>
                    </a:p>
                  </a:txBody>
                  <a:tcPr marL="91425" marR="91425" marT="91425" marB="91425"/>
                </a:tc>
                <a:tc>
                  <a:txBody>
                    <a:bodyPr/>
                    <a:lstStyle/>
                    <a:p>
                      <a:pPr marL="0" lvl="0" indent="0" algn="l" rtl="0">
                        <a:spcBef>
                          <a:spcPts val="0"/>
                        </a:spcBef>
                        <a:spcAft>
                          <a:spcPts val="0"/>
                        </a:spcAft>
                        <a:buNone/>
                      </a:pPr>
                      <a:r>
                        <a:rPr lang="en"/>
                        <a:t>$2,600,000</a:t>
                      </a: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t>Area 3</a:t>
                      </a:r>
                      <a:endParaRPr/>
                    </a:p>
                  </a:txBody>
                  <a:tcPr marL="91425" marR="91425" marT="91425" marB="91425"/>
                </a:tc>
                <a:tc>
                  <a:txBody>
                    <a:bodyPr/>
                    <a:lstStyle/>
                    <a:p>
                      <a:pPr marL="0" lvl="0" indent="0" algn="l" rtl="0">
                        <a:spcBef>
                          <a:spcPts val="0"/>
                        </a:spcBef>
                        <a:spcAft>
                          <a:spcPts val="0"/>
                        </a:spcAft>
                        <a:buNone/>
                      </a:pPr>
                      <a:r>
                        <a:rPr lang="en"/>
                        <a:t>$660,500</a:t>
                      </a: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t>Area 4</a:t>
                      </a:r>
                      <a:endParaRPr/>
                    </a:p>
                  </a:txBody>
                  <a:tcPr marL="91425" marR="91425" marT="91425" marB="91425"/>
                </a:tc>
                <a:tc>
                  <a:txBody>
                    <a:bodyPr/>
                    <a:lstStyle/>
                    <a:p>
                      <a:pPr marL="0" lvl="0" indent="0" algn="l" rtl="0">
                        <a:spcBef>
                          <a:spcPts val="0"/>
                        </a:spcBef>
                        <a:spcAft>
                          <a:spcPts val="0"/>
                        </a:spcAft>
                        <a:buNone/>
                      </a:pPr>
                      <a:r>
                        <a:rPr lang="en"/>
                        <a:t>$290,394</a:t>
                      </a:r>
                      <a:endParaRPr/>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
                        <a:t>Area 5</a:t>
                      </a:r>
                      <a:endParaRPr/>
                    </a:p>
                  </a:txBody>
                  <a:tcPr marL="91425" marR="91425" marT="91425" marB="91425"/>
                </a:tc>
                <a:tc>
                  <a:txBody>
                    <a:bodyPr/>
                    <a:lstStyle/>
                    <a:p>
                      <a:pPr marL="0" lvl="0" indent="0" algn="l" rtl="0">
                        <a:spcBef>
                          <a:spcPts val="0"/>
                        </a:spcBef>
                        <a:spcAft>
                          <a:spcPts val="0"/>
                        </a:spcAft>
                        <a:buNone/>
                      </a:pPr>
                      <a:r>
                        <a:rPr lang="en"/>
                        <a:t>$600,000</a:t>
                      </a:r>
                      <a:endParaRPr/>
                    </a:p>
                  </a:txBody>
                  <a:tcPr marL="91425" marR="91425" marT="91425" marB="91425"/>
                </a:tc>
                <a:extLst>
                  <a:ext uri="{0D108BD9-81ED-4DB2-BD59-A6C34878D82A}">
                    <a16:rowId xmlns:a16="http://schemas.microsoft.com/office/drawing/2014/main" val="10005"/>
                  </a:ext>
                </a:extLst>
              </a:tr>
            </a:tbl>
          </a:graphicData>
        </a:graphic>
      </p:graphicFrame>
      <p:sp>
        <p:nvSpPr>
          <p:cNvPr id="91" name="Google Shape;91;p15"/>
          <p:cNvSpPr txBox="1"/>
          <p:nvPr/>
        </p:nvSpPr>
        <p:spPr>
          <a:xfrm>
            <a:off x="611000" y="100175"/>
            <a:ext cx="2884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2"/>
              </a:buClr>
              <a:buSzPts val="1100"/>
              <a:buFont typeface="Arial"/>
              <a:buNone/>
            </a:pPr>
            <a:r>
              <a:rPr lang="en" sz="1800">
                <a:solidFill>
                  <a:schemeClr val="lt1"/>
                </a:solidFill>
                <a:latin typeface="Source Sans Pro"/>
                <a:ea typeface="Source Sans Pro"/>
                <a:cs typeface="Source Sans Pro"/>
                <a:sym typeface="Source Sans Pro"/>
              </a:rPr>
              <a:t>Executive Summary</a:t>
            </a:r>
            <a:endParaRPr sz="1800">
              <a:solidFill>
                <a:schemeClr val="lt2"/>
              </a:solidFill>
              <a:latin typeface="Source Sans Pro"/>
              <a:ea typeface="Source Sans Pro"/>
              <a:cs typeface="Source Sans Pro"/>
              <a:sym typeface="Source Sans Pro"/>
            </a:endParaRPr>
          </a:p>
        </p:txBody>
      </p:sp>
      <p:sp>
        <p:nvSpPr>
          <p:cNvPr id="92" name="Google Shape;92;p1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dk2"/>
                </a:solidFill>
              </a:rPr>
              <a:t>3</a:t>
            </a:fld>
            <a:endParaRPr>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16"/>
          <p:cNvPicPr preferRelativeResize="0"/>
          <p:nvPr/>
        </p:nvPicPr>
        <p:blipFill rotWithShape="1">
          <a:blip r:embed="rId3">
            <a:alphaModFix/>
          </a:blip>
          <a:srcRect/>
          <a:stretch/>
        </p:blipFill>
        <p:spPr>
          <a:xfrm>
            <a:off x="-25114" y="0"/>
            <a:ext cx="9169113" cy="4898447"/>
          </a:xfrm>
          <a:prstGeom prst="rect">
            <a:avLst/>
          </a:prstGeom>
          <a:noFill/>
          <a:ln>
            <a:noFill/>
          </a:ln>
        </p:spPr>
      </p:pic>
      <p:sp>
        <p:nvSpPr>
          <p:cNvPr id="98" name="Google Shape;98;p16"/>
          <p:cNvSpPr/>
          <p:nvPr/>
        </p:nvSpPr>
        <p:spPr>
          <a:xfrm>
            <a:off x="-484909" y="4842097"/>
            <a:ext cx="10389542" cy="297583"/>
          </a:xfrm>
          <a:custGeom>
            <a:avLst/>
            <a:gdLst/>
            <a:ahLst/>
            <a:cxnLst/>
            <a:rect l="l" t="t" r="r" b="b"/>
            <a:pathLst>
              <a:path w="4912313" h="215250" extrusionOk="0">
                <a:moveTo>
                  <a:pt x="0" y="0"/>
                </a:moveTo>
                <a:lnTo>
                  <a:pt x="4912313" y="0"/>
                </a:lnTo>
                <a:lnTo>
                  <a:pt x="4912313" y="215250"/>
                </a:lnTo>
                <a:lnTo>
                  <a:pt x="0" y="215250"/>
                </a:lnTo>
                <a:close/>
              </a:path>
            </a:pathLst>
          </a:custGeom>
          <a:solidFill>
            <a:srgbClr val="7FB439"/>
          </a:solidFill>
          <a:ln>
            <a:noFill/>
          </a:ln>
        </p:spPr>
      </p:sp>
      <p:pic>
        <p:nvPicPr>
          <p:cNvPr id="99" name="Google Shape;99;p16"/>
          <p:cNvPicPr preferRelativeResize="0"/>
          <p:nvPr/>
        </p:nvPicPr>
        <p:blipFill rotWithShape="1">
          <a:blip r:embed="rId4">
            <a:alphaModFix/>
          </a:blip>
          <a:srcRect/>
          <a:stretch/>
        </p:blipFill>
        <p:spPr>
          <a:xfrm>
            <a:off x="566660" y="4885037"/>
            <a:ext cx="176454" cy="211472"/>
          </a:xfrm>
          <a:prstGeom prst="rect">
            <a:avLst/>
          </a:prstGeom>
          <a:noFill/>
          <a:ln>
            <a:noFill/>
          </a:ln>
        </p:spPr>
      </p:pic>
      <p:sp>
        <p:nvSpPr>
          <p:cNvPr id="100" name="Google Shape;100;p16"/>
          <p:cNvSpPr txBox="1"/>
          <p:nvPr/>
        </p:nvSpPr>
        <p:spPr>
          <a:xfrm>
            <a:off x="1397325" y="1943225"/>
            <a:ext cx="5674500" cy="193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2"/>
              </a:buClr>
              <a:buSzPts val="1100"/>
              <a:buFont typeface="Arial"/>
              <a:buNone/>
            </a:pPr>
            <a:r>
              <a:rPr lang="en" sz="3200">
                <a:solidFill>
                  <a:schemeClr val="dk2"/>
                </a:solidFill>
                <a:latin typeface="Cambria"/>
                <a:ea typeface="Cambria"/>
                <a:cs typeface="Cambria"/>
                <a:sym typeface="Cambria"/>
              </a:rPr>
              <a:t>Supporting Documents Included on the Following Slides</a:t>
            </a:r>
            <a:endParaRPr sz="3200">
              <a:solidFill>
                <a:schemeClr val="dk2"/>
              </a:solidFill>
              <a:latin typeface="Cambria"/>
              <a:ea typeface="Cambria"/>
              <a:cs typeface="Cambria"/>
              <a:sym typeface="Cambria"/>
            </a:endParaRPr>
          </a:p>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101" name="Google Shape;101;p1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dk2"/>
                </a:solidFill>
              </a:rPr>
              <a:t>4</a:t>
            </a:fld>
            <a:endParaRPr>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17"/>
          <p:cNvPicPr preferRelativeResize="0"/>
          <p:nvPr/>
        </p:nvPicPr>
        <p:blipFill rotWithShape="1">
          <a:blip r:embed="rId3">
            <a:alphaModFix/>
          </a:blip>
          <a:srcRect/>
          <a:stretch/>
        </p:blipFill>
        <p:spPr>
          <a:xfrm>
            <a:off x="-12551" y="0"/>
            <a:ext cx="9169113" cy="4898447"/>
          </a:xfrm>
          <a:prstGeom prst="rect">
            <a:avLst/>
          </a:prstGeom>
          <a:noFill/>
          <a:ln>
            <a:noFill/>
          </a:ln>
        </p:spPr>
      </p:pic>
      <p:sp>
        <p:nvSpPr>
          <p:cNvPr id="107" name="Google Shape;107;p17"/>
          <p:cNvSpPr/>
          <p:nvPr/>
        </p:nvSpPr>
        <p:spPr>
          <a:xfrm>
            <a:off x="-484909" y="4842097"/>
            <a:ext cx="10389542" cy="297583"/>
          </a:xfrm>
          <a:custGeom>
            <a:avLst/>
            <a:gdLst/>
            <a:ahLst/>
            <a:cxnLst/>
            <a:rect l="l" t="t" r="r" b="b"/>
            <a:pathLst>
              <a:path w="4912313" h="215250" extrusionOk="0">
                <a:moveTo>
                  <a:pt x="0" y="0"/>
                </a:moveTo>
                <a:lnTo>
                  <a:pt x="4912313" y="0"/>
                </a:lnTo>
                <a:lnTo>
                  <a:pt x="4912313" y="215250"/>
                </a:lnTo>
                <a:lnTo>
                  <a:pt x="0" y="215250"/>
                </a:lnTo>
                <a:close/>
              </a:path>
            </a:pathLst>
          </a:custGeom>
          <a:solidFill>
            <a:srgbClr val="7FB439"/>
          </a:solidFill>
          <a:ln>
            <a:noFill/>
          </a:ln>
        </p:spPr>
      </p:sp>
      <p:pic>
        <p:nvPicPr>
          <p:cNvPr id="108" name="Google Shape;108;p17"/>
          <p:cNvPicPr preferRelativeResize="0"/>
          <p:nvPr/>
        </p:nvPicPr>
        <p:blipFill rotWithShape="1">
          <a:blip r:embed="rId4">
            <a:alphaModFix/>
          </a:blip>
          <a:srcRect/>
          <a:stretch/>
        </p:blipFill>
        <p:spPr>
          <a:xfrm>
            <a:off x="566660" y="4885037"/>
            <a:ext cx="176454" cy="211472"/>
          </a:xfrm>
          <a:prstGeom prst="rect">
            <a:avLst/>
          </a:prstGeom>
          <a:noFill/>
          <a:ln>
            <a:noFill/>
          </a:ln>
        </p:spPr>
      </p:pic>
      <p:sp>
        <p:nvSpPr>
          <p:cNvPr id="109" name="Google Shape;109;p17"/>
          <p:cNvSpPr txBox="1"/>
          <p:nvPr/>
        </p:nvSpPr>
        <p:spPr>
          <a:xfrm>
            <a:off x="445725" y="701150"/>
            <a:ext cx="7737900" cy="4109700"/>
          </a:xfrm>
          <a:prstGeom prst="rect">
            <a:avLst/>
          </a:prstGeom>
          <a:noFill/>
          <a:ln>
            <a:noFill/>
          </a:ln>
        </p:spPr>
        <p:txBody>
          <a:bodyPr spcFirstLastPara="1" wrap="square" lIns="91425" tIns="91425" rIns="91425" bIns="91425" anchor="t" anchorCtr="0">
            <a:spAutoFit/>
          </a:bodyPr>
          <a:lstStyle/>
          <a:p>
            <a:pPr marL="0" marR="76200" lvl="0" indent="0" algn="l" rtl="0">
              <a:lnSpc>
                <a:spcPct val="100000"/>
              </a:lnSpc>
              <a:spcBef>
                <a:spcPts val="0"/>
              </a:spcBef>
              <a:spcAft>
                <a:spcPts val="0"/>
              </a:spcAft>
              <a:buNone/>
            </a:pPr>
            <a:r>
              <a:rPr lang="en" sz="1500">
                <a:solidFill>
                  <a:schemeClr val="dk2"/>
                </a:solidFill>
                <a:highlight>
                  <a:srgbClr val="FFFFFF"/>
                </a:highlight>
              </a:rPr>
              <a:t>Pursuant to Section 134(a) of Assembly Bill (AB) 181 (Chapter 52, Statutes of 2022) as amended by Section 56 of AB 185 (Chapter 571, Statutes of 2022), funds are available to:</a:t>
            </a:r>
            <a:br>
              <a:rPr lang="en" sz="1500">
                <a:solidFill>
                  <a:schemeClr val="dk2"/>
                </a:solidFill>
                <a:highlight>
                  <a:srgbClr val="FFFFFF"/>
                </a:highlight>
              </a:rPr>
            </a:br>
            <a:endParaRPr sz="1500">
              <a:solidFill>
                <a:schemeClr val="dk2"/>
              </a:solidFill>
              <a:highlight>
                <a:srgbClr val="FFFFFF"/>
              </a:highlight>
            </a:endParaRPr>
          </a:p>
          <a:p>
            <a:pPr marL="0" marR="76200" lvl="0" indent="0" algn="l" rtl="0">
              <a:lnSpc>
                <a:spcPct val="100000"/>
              </a:lnSpc>
              <a:spcBef>
                <a:spcPts val="0"/>
              </a:spcBef>
              <a:spcAft>
                <a:spcPts val="0"/>
              </a:spcAft>
              <a:buNone/>
            </a:pPr>
            <a:r>
              <a:rPr lang="en" sz="1500">
                <a:solidFill>
                  <a:schemeClr val="dk2"/>
                </a:solidFill>
                <a:highlight>
                  <a:srgbClr val="FFFFFF"/>
                </a:highlight>
              </a:rPr>
              <a:t>1. Obtain standards-aligned professional development and instructional materials, in the following subject areas:</a:t>
            </a:r>
            <a:endParaRPr sz="1500">
              <a:solidFill>
                <a:schemeClr val="dk2"/>
              </a:solidFill>
              <a:highlight>
                <a:srgbClr val="FFFFFF"/>
              </a:highlight>
            </a:endParaRPr>
          </a:p>
          <a:p>
            <a:pPr marL="1282700" marR="76200" lvl="2" indent="-323850" algn="l" rtl="0">
              <a:lnSpc>
                <a:spcPct val="100000"/>
              </a:lnSpc>
              <a:spcBef>
                <a:spcPts val="0"/>
              </a:spcBef>
              <a:spcAft>
                <a:spcPts val="0"/>
              </a:spcAft>
              <a:buClr>
                <a:schemeClr val="dk2"/>
              </a:buClr>
              <a:buSzPts val="1500"/>
              <a:buAutoNum type="arabicPeriod"/>
            </a:pPr>
            <a:r>
              <a:rPr lang="en" sz="1500">
                <a:solidFill>
                  <a:schemeClr val="dk2"/>
                </a:solidFill>
                <a:highlight>
                  <a:srgbClr val="FFFFFF"/>
                </a:highlight>
              </a:rPr>
              <a:t>Visual and performing arts</a:t>
            </a:r>
            <a:endParaRPr sz="1500">
              <a:solidFill>
                <a:schemeClr val="dk2"/>
              </a:solidFill>
              <a:highlight>
                <a:srgbClr val="FFFFFF"/>
              </a:highlight>
            </a:endParaRPr>
          </a:p>
          <a:p>
            <a:pPr marL="1282700" marR="76200" lvl="2" indent="-323850" algn="l" rtl="0">
              <a:lnSpc>
                <a:spcPct val="100000"/>
              </a:lnSpc>
              <a:spcBef>
                <a:spcPts val="0"/>
              </a:spcBef>
              <a:spcAft>
                <a:spcPts val="0"/>
              </a:spcAft>
              <a:buClr>
                <a:schemeClr val="dk2"/>
              </a:buClr>
              <a:buSzPts val="1500"/>
              <a:buAutoNum type="arabicPeriod"/>
            </a:pPr>
            <a:r>
              <a:rPr lang="en" sz="1500">
                <a:solidFill>
                  <a:schemeClr val="dk2"/>
                </a:solidFill>
                <a:highlight>
                  <a:srgbClr val="FFFFFF"/>
                </a:highlight>
              </a:rPr>
              <a:t>World languages</a:t>
            </a:r>
            <a:endParaRPr sz="1500">
              <a:solidFill>
                <a:schemeClr val="dk2"/>
              </a:solidFill>
              <a:highlight>
                <a:srgbClr val="FFFFFF"/>
              </a:highlight>
            </a:endParaRPr>
          </a:p>
          <a:p>
            <a:pPr marL="1282700" marR="76200" lvl="2" indent="-323850" algn="l" rtl="0">
              <a:lnSpc>
                <a:spcPct val="100000"/>
              </a:lnSpc>
              <a:spcBef>
                <a:spcPts val="0"/>
              </a:spcBef>
              <a:spcAft>
                <a:spcPts val="0"/>
              </a:spcAft>
              <a:buClr>
                <a:schemeClr val="dk2"/>
              </a:buClr>
              <a:buSzPts val="1500"/>
              <a:buAutoNum type="arabicPeriod"/>
            </a:pPr>
            <a:r>
              <a:rPr lang="en" sz="1500">
                <a:solidFill>
                  <a:schemeClr val="dk2"/>
                </a:solidFill>
                <a:highlight>
                  <a:srgbClr val="FFFFFF"/>
                </a:highlight>
              </a:rPr>
              <a:t>Mathematics</a:t>
            </a:r>
            <a:endParaRPr sz="1500">
              <a:solidFill>
                <a:schemeClr val="dk2"/>
              </a:solidFill>
              <a:highlight>
                <a:srgbClr val="FFFFFF"/>
              </a:highlight>
            </a:endParaRPr>
          </a:p>
          <a:p>
            <a:pPr marL="1282700" marR="76200" lvl="2" indent="-323850" algn="l" rtl="0">
              <a:lnSpc>
                <a:spcPct val="100000"/>
              </a:lnSpc>
              <a:spcBef>
                <a:spcPts val="0"/>
              </a:spcBef>
              <a:spcAft>
                <a:spcPts val="0"/>
              </a:spcAft>
              <a:buClr>
                <a:schemeClr val="dk2"/>
              </a:buClr>
              <a:buSzPts val="1500"/>
              <a:buAutoNum type="arabicPeriod"/>
            </a:pPr>
            <a:r>
              <a:rPr lang="en" sz="1500">
                <a:solidFill>
                  <a:schemeClr val="dk2"/>
                </a:solidFill>
                <a:highlight>
                  <a:srgbClr val="FFFFFF"/>
                </a:highlight>
              </a:rPr>
              <a:t>Science, including environmental literacy</a:t>
            </a:r>
            <a:endParaRPr sz="1500">
              <a:solidFill>
                <a:schemeClr val="dk2"/>
              </a:solidFill>
              <a:highlight>
                <a:srgbClr val="FFFFFF"/>
              </a:highlight>
            </a:endParaRPr>
          </a:p>
          <a:p>
            <a:pPr marL="1282700" marR="76200" lvl="2" indent="-323850" algn="l" rtl="0">
              <a:lnSpc>
                <a:spcPct val="100000"/>
              </a:lnSpc>
              <a:spcBef>
                <a:spcPts val="0"/>
              </a:spcBef>
              <a:spcAft>
                <a:spcPts val="0"/>
              </a:spcAft>
              <a:buClr>
                <a:schemeClr val="dk2"/>
              </a:buClr>
              <a:buSzPts val="1500"/>
              <a:buAutoNum type="arabicPeriod"/>
            </a:pPr>
            <a:r>
              <a:rPr lang="en" sz="1500">
                <a:solidFill>
                  <a:schemeClr val="dk2"/>
                </a:solidFill>
                <a:highlight>
                  <a:srgbClr val="FFFFFF"/>
                </a:highlight>
              </a:rPr>
              <a:t>English language arts, including early literacy</a:t>
            </a:r>
            <a:endParaRPr sz="1500">
              <a:solidFill>
                <a:schemeClr val="dk2"/>
              </a:solidFill>
              <a:highlight>
                <a:srgbClr val="FFFFFF"/>
              </a:highlight>
            </a:endParaRPr>
          </a:p>
          <a:p>
            <a:pPr marL="1282700" marR="76200" lvl="2" indent="-323850" algn="l" rtl="0">
              <a:lnSpc>
                <a:spcPct val="100000"/>
              </a:lnSpc>
              <a:spcBef>
                <a:spcPts val="0"/>
              </a:spcBef>
              <a:spcAft>
                <a:spcPts val="0"/>
              </a:spcAft>
              <a:buClr>
                <a:schemeClr val="dk2"/>
              </a:buClr>
              <a:buSzPts val="1500"/>
              <a:buAutoNum type="arabicPeriod"/>
            </a:pPr>
            <a:r>
              <a:rPr lang="en" sz="1500">
                <a:solidFill>
                  <a:schemeClr val="dk2"/>
                </a:solidFill>
                <a:highlight>
                  <a:srgbClr val="FFFFFF"/>
                </a:highlight>
              </a:rPr>
              <a:t>Ethnic studies</a:t>
            </a:r>
            <a:endParaRPr sz="1500">
              <a:solidFill>
                <a:schemeClr val="dk2"/>
              </a:solidFill>
              <a:highlight>
                <a:srgbClr val="FFFFFF"/>
              </a:highlight>
            </a:endParaRPr>
          </a:p>
          <a:p>
            <a:pPr marL="1282700" marR="76200" lvl="2" indent="-323850" algn="l" rtl="0">
              <a:lnSpc>
                <a:spcPct val="100000"/>
              </a:lnSpc>
              <a:spcBef>
                <a:spcPts val="0"/>
              </a:spcBef>
              <a:spcAft>
                <a:spcPts val="0"/>
              </a:spcAft>
              <a:buClr>
                <a:schemeClr val="dk2"/>
              </a:buClr>
              <a:buSzPts val="1500"/>
              <a:buAutoNum type="arabicPeriod"/>
            </a:pPr>
            <a:r>
              <a:rPr lang="en" sz="1500">
                <a:solidFill>
                  <a:schemeClr val="dk2"/>
                </a:solidFill>
                <a:highlight>
                  <a:srgbClr val="FFFFFF"/>
                </a:highlight>
              </a:rPr>
              <a:t>Financial literacy, including the content specified in Section 51284.5 of the California </a:t>
            </a:r>
            <a:r>
              <a:rPr lang="en" sz="1500" i="1">
                <a:solidFill>
                  <a:schemeClr val="dk2"/>
                </a:solidFill>
                <a:highlight>
                  <a:srgbClr val="FFFFFF"/>
                </a:highlight>
              </a:rPr>
              <a:t>Education Code</a:t>
            </a:r>
            <a:endParaRPr sz="1500" i="1">
              <a:solidFill>
                <a:schemeClr val="dk2"/>
              </a:solidFill>
              <a:highlight>
                <a:srgbClr val="FFFFFF"/>
              </a:highlight>
            </a:endParaRPr>
          </a:p>
          <a:p>
            <a:pPr marL="1282700" marR="76200" lvl="2" indent="-323850" algn="l" rtl="0">
              <a:lnSpc>
                <a:spcPct val="100000"/>
              </a:lnSpc>
              <a:spcBef>
                <a:spcPts val="0"/>
              </a:spcBef>
              <a:spcAft>
                <a:spcPts val="0"/>
              </a:spcAft>
              <a:buClr>
                <a:schemeClr val="dk2"/>
              </a:buClr>
              <a:buSzPts val="1500"/>
              <a:buAutoNum type="arabicPeriod"/>
            </a:pPr>
            <a:r>
              <a:rPr lang="en" sz="1500">
                <a:solidFill>
                  <a:schemeClr val="dk2"/>
                </a:solidFill>
                <a:highlight>
                  <a:srgbClr val="FFFFFF"/>
                </a:highlight>
              </a:rPr>
              <a:t>Media Literacy</a:t>
            </a:r>
            <a:endParaRPr sz="1500">
              <a:solidFill>
                <a:schemeClr val="dk2"/>
              </a:solidFill>
              <a:highlight>
                <a:srgbClr val="FFFFFF"/>
              </a:highlight>
            </a:endParaRPr>
          </a:p>
          <a:p>
            <a:pPr marL="1282700" marR="76200" lvl="2" indent="-323850" algn="l" rtl="0">
              <a:lnSpc>
                <a:spcPct val="100000"/>
              </a:lnSpc>
              <a:spcBef>
                <a:spcPts val="0"/>
              </a:spcBef>
              <a:spcAft>
                <a:spcPts val="0"/>
              </a:spcAft>
              <a:buClr>
                <a:schemeClr val="dk2"/>
              </a:buClr>
              <a:buSzPts val="1500"/>
              <a:buAutoNum type="arabicPeriod"/>
            </a:pPr>
            <a:r>
              <a:rPr lang="en" sz="1500">
                <a:solidFill>
                  <a:schemeClr val="dk2"/>
                </a:solidFill>
                <a:highlight>
                  <a:srgbClr val="FFFFFF"/>
                </a:highlight>
              </a:rPr>
              <a:t>Computer Science</a:t>
            </a:r>
            <a:endParaRPr sz="1500">
              <a:solidFill>
                <a:schemeClr val="dk2"/>
              </a:solidFill>
              <a:highlight>
                <a:srgbClr val="FFFFFF"/>
              </a:highlight>
            </a:endParaRPr>
          </a:p>
          <a:p>
            <a:pPr marL="1282700" marR="76200" lvl="2" indent="-323850" algn="l" rtl="0">
              <a:lnSpc>
                <a:spcPct val="100000"/>
              </a:lnSpc>
              <a:spcBef>
                <a:spcPts val="0"/>
              </a:spcBef>
              <a:spcAft>
                <a:spcPts val="0"/>
              </a:spcAft>
              <a:buClr>
                <a:schemeClr val="dk2"/>
              </a:buClr>
              <a:buSzPts val="1500"/>
              <a:buAutoNum type="arabicPeriod"/>
            </a:pPr>
            <a:r>
              <a:rPr lang="en" sz="1500">
                <a:solidFill>
                  <a:schemeClr val="dk2"/>
                </a:solidFill>
                <a:highlight>
                  <a:srgbClr val="FFFFFF"/>
                </a:highlight>
              </a:rPr>
              <a:t>History-social science</a:t>
            </a:r>
            <a:endParaRPr sz="2100">
              <a:solidFill>
                <a:schemeClr val="lt2"/>
              </a:solidFill>
              <a:latin typeface="Source Sans Pro"/>
              <a:ea typeface="Source Sans Pro"/>
              <a:cs typeface="Source Sans Pro"/>
              <a:sym typeface="Source Sans Pro"/>
            </a:endParaRPr>
          </a:p>
        </p:txBody>
      </p:sp>
      <p:sp>
        <p:nvSpPr>
          <p:cNvPr id="110" name="Google Shape;110;p1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dk2"/>
                </a:solidFill>
              </a:rPr>
              <a:t>5</a:t>
            </a:fld>
            <a:endParaRPr>
              <a:solidFill>
                <a:schemeClr val="dk2"/>
              </a:solidFill>
            </a:endParaRPr>
          </a:p>
        </p:txBody>
      </p:sp>
      <p:sp>
        <p:nvSpPr>
          <p:cNvPr id="111" name="Google Shape;111;p17"/>
          <p:cNvSpPr txBox="1"/>
          <p:nvPr/>
        </p:nvSpPr>
        <p:spPr>
          <a:xfrm>
            <a:off x="570950" y="125200"/>
            <a:ext cx="2884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lt1"/>
                </a:solidFill>
                <a:latin typeface="Source Sans Pro"/>
                <a:ea typeface="Source Sans Pro"/>
                <a:cs typeface="Source Sans Pro"/>
                <a:sym typeface="Source Sans Pro"/>
              </a:rPr>
              <a:t>Acceptable Uses</a:t>
            </a:r>
            <a:endParaRPr sz="1800">
              <a:solidFill>
                <a:schemeClr val="lt1"/>
              </a:solidFill>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18"/>
          <p:cNvPicPr preferRelativeResize="0"/>
          <p:nvPr/>
        </p:nvPicPr>
        <p:blipFill rotWithShape="1">
          <a:blip r:embed="rId3">
            <a:alphaModFix/>
          </a:blip>
          <a:srcRect/>
          <a:stretch/>
        </p:blipFill>
        <p:spPr>
          <a:xfrm>
            <a:off x="-12551" y="0"/>
            <a:ext cx="9169113" cy="4898447"/>
          </a:xfrm>
          <a:prstGeom prst="rect">
            <a:avLst/>
          </a:prstGeom>
          <a:noFill/>
          <a:ln>
            <a:noFill/>
          </a:ln>
        </p:spPr>
      </p:pic>
      <p:sp>
        <p:nvSpPr>
          <p:cNvPr id="117" name="Google Shape;117;p18"/>
          <p:cNvSpPr/>
          <p:nvPr/>
        </p:nvSpPr>
        <p:spPr>
          <a:xfrm>
            <a:off x="-484909" y="4842097"/>
            <a:ext cx="10389542" cy="297583"/>
          </a:xfrm>
          <a:custGeom>
            <a:avLst/>
            <a:gdLst/>
            <a:ahLst/>
            <a:cxnLst/>
            <a:rect l="l" t="t" r="r" b="b"/>
            <a:pathLst>
              <a:path w="4912313" h="215250" extrusionOk="0">
                <a:moveTo>
                  <a:pt x="0" y="0"/>
                </a:moveTo>
                <a:lnTo>
                  <a:pt x="4912313" y="0"/>
                </a:lnTo>
                <a:lnTo>
                  <a:pt x="4912313" y="215250"/>
                </a:lnTo>
                <a:lnTo>
                  <a:pt x="0" y="215250"/>
                </a:lnTo>
                <a:close/>
              </a:path>
            </a:pathLst>
          </a:custGeom>
          <a:solidFill>
            <a:srgbClr val="7FB439"/>
          </a:solidFill>
          <a:ln>
            <a:noFill/>
          </a:ln>
        </p:spPr>
      </p:sp>
      <p:pic>
        <p:nvPicPr>
          <p:cNvPr id="118" name="Google Shape;118;p18"/>
          <p:cNvPicPr preferRelativeResize="0"/>
          <p:nvPr/>
        </p:nvPicPr>
        <p:blipFill rotWithShape="1">
          <a:blip r:embed="rId4">
            <a:alphaModFix/>
          </a:blip>
          <a:srcRect/>
          <a:stretch/>
        </p:blipFill>
        <p:spPr>
          <a:xfrm>
            <a:off x="566660" y="4885037"/>
            <a:ext cx="176454" cy="211472"/>
          </a:xfrm>
          <a:prstGeom prst="rect">
            <a:avLst/>
          </a:prstGeom>
          <a:noFill/>
          <a:ln>
            <a:noFill/>
          </a:ln>
        </p:spPr>
      </p:pic>
      <p:sp>
        <p:nvSpPr>
          <p:cNvPr id="119" name="Google Shape;119;p18"/>
          <p:cNvSpPr txBox="1"/>
          <p:nvPr/>
        </p:nvSpPr>
        <p:spPr>
          <a:xfrm>
            <a:off x="445725" y="866450"/>
            <a:ext cx="7737900" cy="3515700"/>
          </a:xfrm>
          <a:prstGeom prst="rect">
            <a:avLst/>
          </a:prstGeom>
          <a:noFill/>
          <a:ln>
            <a:noFill/>
          </a:ln>
        </p:spPr>
        <p:txBody>
          <a:bodyPr spcFirstLastPara="1" wrap="square" lIns="91425" tIns="91425" rIns="91425" bIns="91425" anchor="t" anchorCtr="0">
            <a:spAutoFit/>
          </a:bodyPr>
          <a:lstStyle/>
          <a:p>
            <a:pPr marL="0" marR="76200" lvl="0" indent="0" algn="l" rtl="0">
              <a:lnSpc>
                <a:spcPct val="115000"/>
              </a:lnSpc>
              <a:spcBef>
                <a:spcPts val="200"/>
              </a:spcBef>
              <a:spcAft>
                <a:spcPts val="0"/>
              </a:spcAft>
              <a:buNone/>
            </a:pPr>
            <a:r>
              <a:rPr lang="en" sz="1200">
                <a:solidFill>
                  <a:schemeClr val="dk2"/>
                </a:solidFill>
                <a:highlight>
                  <a:srgbClr val="FFFFFF"/>
                </a:highlight>
              </a:rPr>
              <a:t>2. Obtain instructional materials and professional development aligned to best practices for improving school climate, including training on de-escalation and restorative justice strategies, asset-based pedagogies, antibias, transformative social-emotional learning, media literacy, digital literacy, physical education, and learning through play.</a:t>
            </a:r>
            <a:endParaRPr sz="1200">
              <a:solidFill>
                <a:schemeClr val="dk2"/>
              </a:solidFill>
              <a:highlight>
                <a:srgbClr val="FFFFFF"/>
              </a:highlight>
            </a:endParaRPr>
          </a:p>
          <a:p>
            <a:pPr marL="0" marR="76200" lvl="0" indent="0" algn="l" rtl="0">
              <a:lnSpc>
                <a:spcPct val="115000"/>
              </a:lnSpc>
              <a:spcBef>
                <a:spcPts val="1000"/>
              </a:spcBef>
              <a:spcAft>
                <a:spcPts val="0"/>
              </a:spcAft>
              <a:buNone/>
            </a:pPr>
            <a:r>
              <a:rPr lang="en" sz="1200">
                <a:solidFill>
                  <a:schemeClr val="dk2"/>
                </a:solidFill>
                <a:highlight>
                  <a:srgbClr val="FFFFFF"/>
                </a:highlight>
              </a:rPr>
              <a:t>3. Develop diverse book collections and obtain culturally relevant texts, including leveled texts, in both English and pupils’ home languages, to support pupils’ independent reading. It is the intent of the Legislature that these book collections and culturally relevant texts be used to provide support for pupils through the establishment of site-based school and classroom libraries that are culturally relevant to pupils’ home and community experiences and be available in English, pupils’ home language, or a combination of more than one language.</a:t>
            </a:r>
            <a:endParaRPr sz="1200">
              <a:solidFill>
                <a:schemeClr val="dk2"/>
              </a:solidFill>
              <a:highlight>
                <a:srgbClr val="FFFFFF"/>
              </a:highlight>
            </a:endParaRPr>
          </a:p>
          <a:p>
            <a:pPr marL="0" marR="76200" lvl="0" indent="0" algn="l" rtl="0">
              <a:lnSpc>
                <a:spcPct val="115000"/>
              </a:lnSpc>
              <a:spcBef>
                <a:spcPts val="1000"/>
              </a:spcBef>
              <a:spcAft>
                <a:spcPts val="0"/>
              </a:spcAft>
              <a:buNone/>
            </a:pPr>
            <a:r>
              <a:rPr lang="en" sz="1200">
                <a:solidFill>
                  <a:schemeClr val="dk2"/>
                </a:solidFill>
                <a:highlight>
                  <a:srgbClr val="FFFFFF"/>
                </a:highlight>
              </a:rPr>
              <a:t>4. Operational costs, including but not limited, to retirement and health care cost increases.</a:t>
            </a:r>
            <a:endParaRPr sz="1200">
              <a:solidFill>
                <a:schemeClr val="dk2"/>
              </a:solidFill>
              <a:highlight>
                <a:srgbClr val="FFFFFF"/>
              </a:highlight>
            </a:endParaRPr>
          </a:p>
          <a:p>
            <a:pPr marL="0" marR="76200" lvl="0" indent="0" algn="l" rtl="0">
              <a:lnSpc>
                <a:spcPct val="115000"/>
              </a:lnSpc>
              <a:spcBef>
                <a:spcPts val="1000"/>
              </a:spcBef>
              <a:spcAft>
                <a:spcPts val="1000"/>
              </a:spcAft>
              <a:buNone/>
            </a:pPr>
            <a:r>
              <a:rPr lang="en" sz="1200">
                <a:solidFill>
                  <a:schemeClr val="dk2"/>
                </a:solidFill>
                <a:highlight>
                  <a:srgbClr val="FFFFFF"/>
                </a:highlight>
              </a:rPr>
              <a:t>5. As related to the COVID-19 pandemic, acquire personal protective equipment, masks, cleaning supplies, COVID-19 tests, ventilation upgrades, and other similar expenditures, if they are necessary to keep pupils and staff safe from COVID-19 and schools open for in-person instruction.</a:t>
            </a:r>
            <a:endParaRPr sz="1800">
              <a:solidFill>
                <a:schemeClr val="lt2"/>
              </a:solidFill>
              <a:latin typeface="Source Sans Pro"/>
              <a:ea typeface="Source Sans Pro"/>
              <a:cs typeface="Source Sans Pro"/>
              <a:sym typeface="Source Sans Pro"/>
            </a:endParaRPr>
          </a:p>
        </p:txBody>
      </p:sp>
      <p:sp>
        <p:nvSpPr>
          <p:cNvPr id="120" name="Google Shape;120;p1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dk2"/>
                </a:solidFill>
              </a:rPr>
              <a:t>6</a:t>
            </a:fld>
            <a:endParaRPr>
              <a:solidFill>
                <a:schemeClr val="dk2"/>
              </a:solidFill>
            </a:endParaRPr>
          </a:p>
        </p:txBody>
      </p:sp>
      <p:sp>
        <p:nvSpPr>
          <p:cNvPr id="121" name="Google Shape;121;p18"/>
          <p:cNvSpPr txBox="1"/>
          <p:nvPr/>
        </p:nvSpPr>
        <p:spPr>
          <a:xfrm>
            <a:off x="570950" y="125200"/>
            <a:ext cx="2884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lt1"/>
                </a:solidFill>
                <a:latin typeface="Source Sans Pro"/>
                <a:ea typeface="Source Sans Pro"/>
                <a:cs typeface="Source Sans Pro"/>
                <a:sym typeface="Source Sans Pro"/>
              </a:rPr>
              <a:t>Acceptable Uses Continued</a:t>
            </a:r>
            <a:endParaRPr sz="1800">
              <a:solidFill>
                <a:schemeClr val="lt1"/>
              </a:solidFill>
              <a:latin typeface="Source Sans Pro"/>
              <a:ea typeface="Source Sans Pro"/>
              <a:cs typeface="Source Sans Pro"/>
              <a:sym typeface="Source Sans Pr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19"/>
          <p:cNvPicPr preferRelativeResize="0"/>
          <p:nvPr/>
        </p:nvPicPr>
        <p:blipFill rotWithShape="1">
          <a:blip r:embed="rId3">
            <a:alphaModFix/>
          </a:blip>
          <a:srcRect/>
          <a:stretch/>
        </p:blipFill>
        <p:spPr>
          <a:xfrm>
            <a:off x="-12551" y="0"/>
            <a:ext cx="9169113" cy="4898447"/>
          </a:xfrm>
          <a:prstGeom prst="rect">
            <a:avLst/>
          </a:prstGeom>
          <a:noFill/>
          <a:ln>
            <a:noFill/>
          </a:ln>
        </p:spPr>
      </p:pic>
      <p:sp>
        <p:nvSpPr>
          <p:cNvPr id="127" name="Google Shape;127;p19"/>
          <p:cNvSpPr/>
          <p:nvPr/>
        </p:nvSpPr>
        <p:spPr>
          <a:xfrm>
            <a:off x="-484909" y="4842097"/>
            <a:ext cx="10389542" cy="297583"/>
          </a:xfrm>
          <a:custGeom>
            <a:avLst/>
            <a:gdLst/>
            <a:ahLst/>
            <a:cxnLst/>
            <a:rect l="l" t="t" r="r" b="b"/>
            <a:pathLst>
              <a:path w="4912313" h="215250" extrusionOk="0">
                <a:moveTo>
                  <a:pt x="0" y="0"/>
                </a:moveTo>
                <a:lnTo>
                  <a:pt x="4912313" y="0"/>
                </a:lnTo>
                <a:lnTo>
                  <a:pt x="4912313" y="215250"/>
                </a:lnTo>
                <a:lnTo>
                  <a:pt x="0" y="215250"/>
                </a:lnTo>
                <a:close/>
              </a:path>
            </a:pathLst>
          </a:custGeom>
          <a:solidFill>
            <a:srgbClr val="7FB439"/>
          </a:solidFill>
          <a:ln>
            <a:noFill/>
          </a:ln>
        </p:spPr>
      </p:sp>
      <p:pic>
        <p:nvPicPr>
          <p:cNvPr id="128" name="Google Shape;128;p19"/>
          <p:cNvPicPr preferRelativeResize="0"/>
          <p:nvPr/>
        </p:nvPicPr>
        <p:blipFill rotWithShape="1">
          <a:blip r:embed="rId4">
            <a:alphaModFix/>
          </a:blip>
          <a:srcRect/>
          <a:stretch/>
        </p:blipFill>
        <p:spPr>
          <a:xfrm>
            <a:off x="566660" y="4885037"/>
            <a:ext cx="176454" cy="211472"/>
          </a:xfrm>
          <a:prstGeom prst="rect">
            <a:avLst/>
          </a:prstGeom>
          <a:noFill/>
          <a:ln>
            <a:noFill/>
          </a:ln>
        </p:spPr>
      </p:pic>
      <p:sp>
        <p:nvSpPr>
          <p:cNvPr id="129" name="Google Shape;129;p19"/>
          <p:cNvSpPr txBox="1"/>
          <p:nvPr/>
        </p:nvSpPr>
        <p:spPr>
          <a:xfrm>
            <a:off x="445725" y="866450"/>
            <a:ext cx="7737900" cy="4063500"/>
          </a:xfrm>
          <a:prstGeom prst="rect">
            <a:avLst/>
          </a:prstGeom>
          <a:noFill/>
          <a:ln>
            <a:noFill/>
          </a:ln>
        </p:spPr>
        <p:txBody>
          <a:bodyPr spcFirstLastPara="1" wrap="square" lIns="91425" tIns="91425" rIns="91425" bIns="91425" anchor="t" anchorCtr="0">
            <a:spAutoFit/>
          </a:bodyPr>
          <a:lstStyle/>
          <a:p>
            <a:pPr marL="0" marR="76200" lvl="0" indent="0" algn="l" rtl="0">
              <a:lnSpc>
                <a:spcPct val="115000"/>
              </a:lnSpc>
              <a:spcBef>
                <a:spcPts val="200"/>
              </a:spcBef>
              <a:spcAft>
                <a:spcPts val="0"/>
              </a:spcAft>
              <a:buNone/>
            </a:pPr>
            <a:r>
              <a:rPr lang="en" sz="1600" u="sng">
                <a:solidFill>
                  <a:srgbClr val="0000FF"/>
                </a:solidFill>
                <a:hlinkClick r:id="rId5">
                  <a:extLst>
                    <a:ext uri="{A12FA001-AC4F-418D-AE19-62706E023703}">
                      <ahyp:hlinkClr xmlns:ahyp="http://schemas.microsoft.com/office/drawing/2018/hyperlinkcolor" val="tx"/>
                    </a:ext>
                  </a:extLst>
                </a:hlinkClick>
              </a:rPr>
              <a:t>Arts, Music &amp; Instructional Materials Block Grant - Categorical Programs (CA Dept of Education)</a:t>
            </a:r>
            <a:endParaRPr sz="1600">
              <a:solidFill>
                <a:srgbClr val="0000FF"/>
              </a:solidFill>
              <a:latin typeface="Source Sans Pro"/>
              <a:ea typeface="Source Sans Pro"/>
              <a:cs typeface="Source Sans Pro"/>
              <a:sym typeface="Source Sans Pro"/>
            </a:endParaRPr>
          </a:p>
          <a:p>
            <a:pPr marL="0" marR="76200" lvl="0" indent="0" algn="l" rtl="0">
              <a:lnSpc>
                <a:spcPct val="115000"/>
              </a:lnSpc>
              <a:spcBef>
                <a:spcPts val="1000"/>
              </a:spcBef>
              <a:spcAft>
                <a:spcPts val="0"/>
              </a:spcAft>
              <a:buNone/>
            </a:pPr>
            <a:r>
              <a:rPr lang="en" sz="1600" u="sng">
                <a:solidFill>
                  <a:srgbClr val="0000FF"/>
                </a:solidFill>
                <a:hlinkClick r:id="rId6">
                  <a:extLst>
                    <a:ext uri="{A12FA001-AC4F-418D-AE19-62706E023703}">
                      <ahyp:hlinkClr xmlns:ahyp="http://schemas.microsoft.com/office/drawing/2018/hyperlinkcolor" val="tx"/>
                    </a:ext>
                  </a:extLst>
                </a:hlinkClick>
              </a:rPr>
              <a:t>Arts, Music, &amp; Instructional Materials Block Grant - Curriculum Frameworks &amp; Instructional Materials (CA Dept of Education)</a:t>
            </a:r>
            <a:endParaRPr sz="1600">
              <a:solidFill>
                <a:srgbClr val="0000FF"/>
              </a:solidFill>
              <a:latin typeface="Source Sans Pro"/>
              <a:ea typeface="Source Sans Pro"/>
              <a:cs typeface="Source Sans Pro"/>
              <a:sym typeface="Source Sans Pro"/>
            </a:endParaRPr>
          </a:p>
          <a:p>
            <a:pPr marL="0" marR="76200" lvl="0" indent="0" algn="l" rtl="0">
              <a:lnSpc>
                <a:spcPct val="115000"/>
              </a:lnSpc>
              <a:spcBef>
                <a:spcPts val="1000"/>
              </a:spcBef>
              <a:spcAft>
                <a:spcPts val="0"/>
              </a:spcAft>
              <a:buNone/>
            </a:pPr>
            <a:r>
              <a:rPr lang="en" sz="1600" u="sng">
                <a:solidFill>
                  <a:srgbClr val="0000FF"/>
                </a:solidFill>
                <a:hlinkClick r:id="rId7">
                  <a:extLst>
                    <a:ext uri="{A12FA001-AC4F-418D-AE19-62706E023703}">
                      <ahyp:hlinkClr xmlns:ahyp="http://schemas.microsoft.com/office/drawing/2018/hyperlinkcolor" val="tx"/>
                    </a:ext>
                  </a:extLst>
                </a:hlinkClick>
              </a:rPr>
              <a:t>Bill Text - AB-181 Education finance: education omnibus budget trailer bill.</a:t>
            </a:r>
            <a:endParaRPr sz="1600">
              <a:solidFill>
                <a:srgbClr val="0000FF"/>
              </a:solidFill>
              <a:latin typeface="Source Sans Pro"/>
              <a:ea typeface="Source Sans Pro"/>
              <a:cs typeface="Source Sans Pro"/>
              <a:sym typeface="Source Sans Pro"/>
            </a:endParaRPr>
          </a:p>
          <a:p>
            <a:pPr marL="0" marR="76200" lvl="0" indent="0" algn="l" rtl="0">
              <a:lnSpc>
                <a:spcPct val="115000"/>
              </a:lnSpc>
              <a:spcBef>
                <a:spcPts val="1000"/>
              </a:spcBef>
              <a:spcAft>
                <a:spcPts val="0"/>
              </a:spcAft>
              <a:buNone/>
            </a:pPr>
            <a:r>
              <a:rPr lang="en" sz="1600" u="sng">
                <a:solidFill>
                  <a:srgbClr val="0000FF"/>
                </a:solidFill>
                <a:hlinkClick r:id="rId8">
                  <a:extLst>
                    <a:ext uri="{A12FA001-AC4F-418D-AE19-62706E023703}">
                      <ahyp:hlinkClr xmlns:ahyp="http://schemas.microsoft.com/office/drawing/2018/hyperlinkcolor" val="tx"/>
                    </a:ext>
                  </a:extLst>
                </a:hlinkClick>
              </a:rPr>
              <a:t>Bill Text - AB-185 Education finance: education omnibus trailer bill.</a:t>
            </a:r>
            <a:endParaRPr sz="1600">
              <a:solidFill>
                <a:srgbClr val="0000FF"/>
              </a:solidFill>
              <a:latin typeface="Source Sans Pro"/>
              <a:ea typeface="Source Sans Pro"/>
              <a:cs typeface="Source Sans Pro"/>
              <a:sym typeface="Source Sans Pro"/>
            </a:endParaRPr>
          </a:p>
          <a:p>
            <a:pPr marL="0" marR="76200" lvl="0" indent="0" algn="l" rtl="0">
              <a:lnSpc>
                <a:spcPct val="115000"/>
              </a:lnSpc>
              <a:spcBef>
                <a:spcPts val="1000"/>
              </a:spcBef>
              <a:spcAft>
                <a:spcPts val="0"/>
              </a:spcAft>
              <a:buClr>
                <a:schemeClr val="dk2"/>
              </a:buClr>
              <a:buSzPts val="1100"/>
              <a:buFont typeface="Arial"/>
              <a:buNone/>
            </a:pPr>
            <a:r>
              <a:rPr lang="en" sz="1600" u="sng">
                <a:solidFill>
                  <a:srgbClr val="0000FF"/>
                </a:solidFill>
                <a:highlight>
                  <a:srgbClr val="FFFFFF"/>
                </a:highlight>
                <a:hlinkClick r:id="rId9">
                  <a:extLst>
                    <a:ext uri="{A12FA001-AC4F-418D-AE19-62706E023703}">
                      <ahyp:hlinkClr xmlns:ahyp="http://schemas.microsoft.com/office/drawing/2018/hyperlinkcolor" val="tx"/>
                    </a:ext>
                  </a:extLst>
                </a:hlinkClick>
              </a:rPr>
              <a:t>Arts, Music &amp; Instructional Materials Discretionary Block Grant 2022 Funding Profile</a:t>
            </a:r>
            <a:r>
              <a:rPr lang="en" sz="1600">
                <a:solidFill>
                  <a:schemeClr val="dk2"/>
                </a:solidFill>
                <a:highlight>
                  <a:srgbClr val="FFFFFF"/>
                </a:highlight>
              </a:rPr>
              <a:t> - Program Description and Funding</a:t>
            </a:r>
            <a:endParaRPr sz="1600">
              <a:solidFill>
                <a:schemeClr val="dk2"/>
              </a:solidFill>
              <a:highlight>
                <a:srgbClr val="FFFFFF"/>
              </a:highlight>
            </a:endParaRPr>
          </a:p>
          <a:p>
            <a:pPr marL="0" marR="76200" lvl="0" indent="0" algn="l" rtl="0">
              <a:lnSpc>
                <a:spcPct val="115000"/>
              </a:lnSpc>
              <a:spcBef>
                <a:spcPts val="1000"/>
              </a:spcBef>
              <a:spcAft>
                <a:spcPts val="0"/>
              </a:spcAft>
              <a:buNone/>
            </a:pPr>
            <a:r>
              <a:rPr lang="en" sz="1600" u="sng">
                <a:solidFill>
                  <a:srgbClr val="0000FF"/>
                </a:solidFill>
                <a:highlight>
                  <a:srgbClr val="FFFFFF"/>
                </a:highlight>
                <a:hlinkClick r:id="rId10">
                  <a:extLst>
                    <a:ext uri="{A12FA001-AC4F-418D-AE19-62706E023703}">
                      <ahyp:hlinkClr xmlns:ahyp="http://schemas.microsoft.com/office/drawing/2018/hyperlinkcolor" val="tx"/>
                    </a:ext>
                  </a:extLst>
                </a:hlinkClick>
              </a:rPr>
              <a:t>Arts, Music &amp; Instructional Materials Discretionary Block Grant 2022 Funding Results</a:t>
            </a:r>
            <a:r>
              <a:rPr lang="en" sz="1600">
                <a:solidFill>
                  <a:schemeClr val="dk2"/>
                </a:solidFill>
                <a:highlight>
                  <a:srgbClr val="FFFFFF"/>
                </a:highlight>
              </a:rPr>
              <a:t> - Entitlements, Apportionments, and Letters</a:t>
            </a:r>
            <a:endParaRPr sz="1600">
              <a:solidFill>
                <a:schemeClr val="lt2"/>
              </a:solidFill>
              <a:latin typeface="Source Sans Pro"/>
              <a:ea typeface="Source Sans Pro"/>
              <a:cs typeface="Source Sans Pro"/>
              <a:sym typeface="Source Sans Pro"/>
            </a:endParaRPr>
          </a:p>
          <a:p>
            <a:pPr marL="0" marR="76200" lvl="0" indent="0" algn="l" rtl="0">
              <a:lnSpc>
                <a:spcPct val="115000"/>
              </a:lnSpc>
              <a:spcBef>
                <a:spcPts val="1000"/>
              </a:spcBef>
              <a:spcAft>
                <a:spcPts val="1000"/>
              </a:spcAft>
              <a:buNone/>
            </a:pPr>
            <a:endParaRPr sz="1800">
              <a:solidFill>
                <a:schemeClr val="lt2"/>
              </a:solidFill>
              <a:latin typeface="Source Sans Pro"/>
              <a:ea typeface="Source Sans Pro"/>
              <a:cs typeface="Source Sans Pro"/>
              <a:sym typeface="Source Sans Pro"/>
            </a:endParaRPr>
          </a:p>
        </p:txBody>
      </p:sp>
      <p:sp>
        <p:nvSpPr>
          <p:cNvPr id="130" name="Google Shape;130;p1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dk2"/>
                </a:solidFill>
              </a:rPr>
              <a:t>7</a:t>
            </a:fld>
            <a:endParaRPr>
              <a:solidFill>
                <a:schemeClr val="dk2"/>
              </a:solidFill>
            </a:endParaRPr>
          </a:p>
        </p:txBody>
      </p:sp>
      <p:sp>
        <p:nvSpPr>
          <p:cNvPr id="131" name="Google Shape;131;p19"/>
          <p:cNvSpPr txBox="1"/>
          <p:nvPr/>
        </p:nvSpPr>
        <p:spPr>
          <a:xfrm>
            <a:off x="485825" y="125200"/>
            <a:ext cx="2884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lt1"/>
                </a:solidFill>
                <a:latin typeface="Source Sans Pro"/>
                <a:ea typeface="Source Sans Pro"/>
                <a:cs typeface="Source Sans Pro"/>
                <a:sym typeface="Source Sans Pro"/>
              </a:rPr>
              <a:t>Additional Resources</a:t>
            </a:r>
            <a:endParaRPr sz="1800">
              <a:solidFill>
                <a:schemeClr val="lt1"/>
              </a:solidFill>
              <a:latin typeface="Source Sans Pro"/>
              <a:ea typeface="Source Sans Pro"/>
              <a:cs typeface="Source Sans Pro"/>
              <a:sym typeface="Source Sans Pro"/>
            </a:endParaRPr>
          </a:p>
        </p:txBody>
      </p:sp>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581</Words>
  <Application>Microsoft Office PowerPoint</Application>
  <PresentationFormat>On-screen Show (16:9)</PresentationFormat>
  <Paragraphs>62</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Cambria</vt:lpstr>
      <vt:lpstr>Arial</vt:lpstr>
      <vt:lpstr>Calibri</vt:lpstr>
      <vt:lpstr>Source Sans Pro</vt:lpstr>
      <vt:lpstr>Raleway</vt:lpstr>
      <vt:lpstr>Plum</vt:lpstr>
      <vt:lpstr>PowerPoint Presentation</vt:lpstr>
      <vt:lpstr>PowerPoint Presentation</vt:lpstr>
      <vt:lpstr>Proposed Budget Overview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Lori Lott (Educational Support Srvcs)</dc:creator>
  <cp:lastModifiedBy>Lori Lott (Educational Support Srvcs)</cp:lastModifiedBy>
  <cp:revision>1</cp:revision>
  <dcterms:modified xsi:type="dcterms:W3CDTF">2024-02-15T22:05:30Z</dcterms:modified>
</cp:coreProperties>
</file>