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58" r:id="rId5"/>
  </p:sldIdLst>
  <p:sldSz cx="10058400" cy="7772400"/>
  <p:notesSz cx="7023100" cy="9309100"/>
  <p:embeddedFontLst>
    <p:embeddedFont>
      <p:font typeface="Cambria" panose="02040503050406030204" pitchFamily="18"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2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536809" y="1863624"/>
            <a:ext cx="6982222" cy="1833066"/>
          </a:xfrm>
          <a:prstGeom prst="rect">
            <a:avLst/>
          </a:prstGeom>
        </p:spPr>
        <p:txBody>
          <a:bodyPr wrap="square" lIns="0" tIns="0" rIns="0" bIns="0" rtlCol="0" anchor="t">
            <a:spAutoFit/>
          </a:bodyPr>
          <a:lstStyle/>
          <a:p>
            <a:pPr algn="ctr">
              <a:lnSpc>
                <a:spcPts val="7700"/>
              </a:lnSpc>
            </a:pPr>
            <a:r>
              <a:rPr lang="en-US" sz="3600" b="1" dirty="0">
                <a:solidFill>
                  <a:srgbClr val="522E91"/>
                </a:solidFill>
                <a:latin typeface="Cambria" panose="02040503050406030204" pitchFamily="18" charset="0"/>
                <a:ea typeface="Cambria" panose="02040503050406030204" pitchFamily="18" charset="0"/>
              </a:rPr>
              <a:t>Proposition 28 Arts and Music in Schools Funding Annual Report </a:t>
            </a:r>
          </a:p>
        </p:txBody>
      </p:sp>
      <p:sp>
        <p:nvSpPr>
          <p:cNvPr id="7" name="TextBox 7"/>
          <p:cNvSpPr txBox="1"/>
          <p:nvPr/>
        </p:nvSpPr>
        <p:spPr>
          <a:xfrm>
            <a:off x="2088370" y="4069081"/>
            <a:ext cx="5879099" cy="409536"/>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By: Alejandra Estrada, Principal </a:t>
            </a:r>
          </a:p>
        </p:txBody>
      </p:sp>
      <p:sp>
        <p:nvSpPr>
          <p:cNvPr id="4" name="TextBox 7">
            <a:extLst>
              <a:ext uri="{FF2B5EF4-FFF2-40B4-BE49-F238E27FC236}">
                <a16:creationId xmlns:a16="http://schemas.microsoft.com/office/drawing/2014/main" id="{A4D1D978-E631-71D3-ACAD-0BFEA9FF2510}"/>
              </a:ext>
            </a:extLst>
          </p:cNvPr>
          <p:cNvSpPr txBox="1"/>
          <p:nvPr/>
        </p:nvSpPr>
        <p:spPr>
          <a:xfrm>
            <a:off x="2088371" y="5110987"/>
            <a:ext cx="5879099" cy="418769"/>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Date: November 6, 2024</a:t>
            </a:r>
            <a:endParaRPr lang="en-US" dirty="0"/>
          </a:p>
        </p:txBody>
      </p:sp>
      <p:sp>
        <p:nvSpPr>
          <p:cNvPr id="2" name="TextBox 7">
            <a:extLst>
              <a:ext uri="{FF2B5EF4-FFF2-40B4-BE49-F238E27FC236}">
                <a16:creationId xmlns:a16="http://schemas.microsoft.com/office/drawing/2014/main" id="{21C82914-036B-3F21-3E96-8BCA880AFFD1}"/>
              </a:ext>
            </a:extLst>
          </p:cNvPr>
          <p:cNvSpPr txBox="1"/>
          <p:nvPr/>
        </p:nvSpPr>
        <p:spPr>
          <a:xfrm>
            <a:off x="2088371" y="4568652"/>
            <a:ext cx="5879099" cy="409536"/>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Joe Serna Jr. Charter School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0" i="0" dirty="0">
              <a:solidFill>
                <a:srgbClr val="212529"/>
              </a:solidFill>
              <a:effectLst/>
              <a:latin typeface="Arial" panose="020B0604020202020204" pitchFamily="34" charset="0"/>
              <a:cs typeface="Arial" panose="020B0604020202020204" pitchFamily="34" charset="0"/>
            </a:endParaRPr>
          </a:p>
          <a:p>
            <a:endParaRPr lang="en-US" sz="2000" dirty="0">
              <a:solidFill>
                <a:srgbClr val="212529"/>
              </a:solidFill>
              <a:latin typeface="Arial" panose="020B0604020202020204" pitchFamily="34" charset="0"/>
              <a:cs typeface="Arial" panose="020B0604020202020204" pitchFamily="34" charset="0"/>
            </a:endParaRPr>
          </a:p>
          <a:p>
            <a:r>
              <a:rPr lang="en-US" sz="2000" b="0" i="0" dirty="0">
                <a:solidFill>
                  <a:srgbClr val="212529"/>
                </a:solidFill>
                <a:effectLst/>
                <a:latin typeface="Arial" panose="020B0604020202020204" pitchFamily="34" charset="0"/>
                <a:cs typeface="Arial" panose="020B0604020202020204" pitchFamily="34" charset="0"/>
              </a:rPr>
              <a:t>California </a:t>
            </a:r>
            <a:r>
              <a:rPr lang="en-US" sz="2000" b="0" i="1" dirty="0">
                <a:solidFill>
                  <a:srgbClr val="212529"/>
                </a:solidFill>
                <a:effectLst/>
                <a:latin typeface="Arial" panose="020B0604020202020204" pitchFamily="34" charset="0"/>
                <a:cs typeface="Arial" panose="020B0604020202020204" pitchFamily="34" charset="0"/>
              </a:rPr>
              <a:t>Education Code</a:t>
            </a:r>
            <a:r>
              <a:rPr lang="en-US" sz="2000" b="0" i="0" dirty="0">
                <a:solidFill>
                  <a:srgbClr val="212529"/>
                </a:solidFill>
                <a:effectLst/>
                <a:latin typeface="Arial" panose="020B0604020202020204" pitchFamily="34" charset="0"/>
                <a:cs typeface="Arial" panose="020B0604020202020204" pitchFamily="34" charset="0"/>
              </a:rPr>
              <a:t> (</a:t>
            </a:r>
            <a:r>
              <a:rPr lang="en-US" sz="2000" b="0" i="1" dirty="0">
                <a:solidFill>
                  <a:srgbClr val="212529"/>
                </a:solidFill>
                <a:effectLst/>
                <a:latin typeface="Arial" panose="020B0604020202020204" pitchFamily="34" charset="0"/>
                <a:cs typeface="Arial" panose="020B0604020202020204" pitchFamily="34" charset="0"/>
              </a:rPr>
              <a:t>EC</a:t>
            </a:r>
            <a:r>
              <a:rPr lang="en-US" sz="2000" b="0" i="0" dirty="0">
                <a:solidFill>
                  <a:srgbClr val="212529"/>
                </a:solidFill>
                <a:effectLst/>
                <a:latin typeface="Arial" panose="020B0604020202020204" pitchFamily="34" charset="0"/>
                <a:cs typeface="Arial" panose="020B0604020202020204" pitchFamily="34" charset="0"/>
              </a:rPr>
              <a:t>) Section 8820(g)(4)—Local Educational Agencies (LEAs) must have this annual report board approved, submitted to the California Department of Education (CDE), and posted to the LEA's website. The report includes the number of full-time equivalent teachers, classified personnel, and teaching aides; the number of pupils served; and the number of school sites providing arts education programs with AMS funds.</a:t>
            </a:r>
            <a:endParaRPr lang="en-US" sz="2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Background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792402" y="1973109"/>
            <a:ext cx="7959568"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cs typeface="Arial" panose="020B0604020202020204" pitchFamily="34" charset="0"/>
              </a:rPr>
              <a:t>Number of full-time equivalent teachers (certificated). 		0</a:t>
            </a:r>
          </a:p>
          <a:p>
            <a:pPr marL="285750" indent="-285750" rtl="0">
              <a:spcBef>
                <a:spcPts val="0"/>
              </a:spcBef>
              <a:spcAft>
                <a:spcPts val="0"/>
              </a:spcAft>
              <a:buFont typeface="Arial" panose="020B0604020202020204" pitchFamily="34" charset="0"/>
              <a:buChar char="•"/>
            </a:pPr>
            <a:endParaRPr lang="en-US" sz="1600" b="0" dirty="0">
              <a:effectLst/>
              <a:latin typeface="Arial" panose="020B0604020202020204" pitchFamily="34" charset="0"/>
              <a:cs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cs typeface="Arial" panose="020B0604020202020204" pitchFamily="34" charset="0"/>
              </a:rPr>
              <a:t>Number of full-time equivalent personnel (classified). 		0</a:t>
            </a:r>
          </a:p>
          <a:p>
            <a:pPr rtl="0">
              <a:spcBef>
                <a:spcPts val="0"/>
              </a:spcBef>
              <a:spcAft>
                <a:spcPts val="0"/>
              </a:spcAft>
            </a:pPr>
            <a:endParaRPr lang="en-US" sz="1600" dirty="0">
              <a:latin typeface="Arial" panose="020B0604020202020204" pitchFamily="34" charset="0"/>
              <a:cs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cs typeface="Arial" panose="020B0604020202020204" pitchFamily="34" charset="0"/>
              </a:rPr>
              <a:t>Number of full-time equivalent teaching aides.    	</a:t>
            </a:r>
            <a:r>
              <a:rPr lang="en-US" b="1" dirty="0">
                <a:solidFill>
                  <a:srgbClr val="212529"/>
                </a:solidFill>
                <a:latin typeface="Arial" panose="020B0604020202020204" pitchFamily="34" charset="0"/>
                <a:cs typeface="Arial" panose="020B0604020202020204" pitchFamily="34" charset="0"/>
              </a:rPr>
              <a:t>              </a:t>
            </a:r>
            <a:r>
              <a:rPr lang="en-US" b="1">
                <a:solidFill>
                  <a:srgbClr val="212529"/>
                </a:solidFill>
                <a:latin typeface="Arial" panose="020B0604020202020204" pitchFamily="34" charset="0"/>
                <a:cs typeface="Arial" panose="020B0604020202020204" pitchFamily="34" charset="0"/>
              </a:rPr>
              <a:t>0</a:t>
            </a:r>
            <a:endParaRPr lang="en-US" sz="1800" b="1" i="0" u="none" strike="noStrike" dirty="0">
              <a:solidFill>
                <a:srgbClr val="212529"/>
              </a:solidFill>
              <a:effectLst/>
              <a:latin typeface="Arial" panose="020B0604020202020204" pitchFamily="34" charset="0"/>
              <a:cs typeface="Arial" panose="020B0604020202020204" pitchFamily="34" charset="0"/>
            </a:endParaRPr>
          </a:p>
          <a:p>
            <a:pPr rtl="0">
              <a:spcBef>
                <a:spcPts val="0"/>
              </a:spcBef>
              <a:spcAft>
                <a:spcPts val="0"/>
              </a:spcAft>
            </a:pPr>
            <a:r>
              <a:rPr lang="en-US" sz="1800" b="1" i="0" u="none" strike="noStrike" dirty="0">
                <a:solidFill>
                  <a:srgbClr val="212529"/>
                </a:solidFill>
                <a:effectLst/>
                <a:latin typeface="Arial" panose="020B0604020202020204" pitchFamily="34" charset="0"/>
                <a:cs typeface="Arial" panose="020B0604020202020204" pitchFamily="34" charset="0"/>
              </a:rPr>
              <a:t>  </a:t>
            </a:r>
            <a:endParaRPr lang="en-US" sz="1600" b="0" dirty="0">
              <a:effectLst/>
              <a:latin typeface="Arial" panose="020B0604020202020204" pitchFamily="34" charset="0"/>
              <a:cs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cs typeface="Arial" panose="020B0604020202020204" pitchFamily="34" charset="0"/>
              </a:rPr>
              <a:t>Number of students served.   				          367</a:t>
            </a:r>
          </a:p>
          <a:p>
            <a:pPr marL="285750" indent="-285750" rtl="0">
              <a:spcBef>
                <a:spcPts val="0"/>
              </a:spcBef>
              <a:spcAft>
                <a:spcPts val="0"/>
              </a:spcAft>
              <a:buFont typeface="Arial" panose="020B0604020202020204" pitchFamily="34" charset="0"/>
              <a:buChar char="•"/>
            </a:pPr>
            <a:endParaRPr lang="en-US" sz="1600" b="0" dirty="0">
              <a:effectLst/>
              <a:latin typeface="Arial" panose="020B0604020202020204" pitchFamily="34" charset="0"/>
              <a:cs typeface="Arial" panose="020B0604020202020204" pitchFamily="34" charset="0"/>
            </a:endParaRPr>
          </a:p>
          <a:p>
            <a:pPr marL="285750" indent="-285750" rtl="0">
              <a:spcBef>
                <a:spcPts val="0"/>
              </a:spcBef>
              <a:spcAft>
                <a:spcPts val="0"/>
              </a:spcAft>
              <a:buFont typeface="Arial" panose="020B0604020202020204" pitchFamily="34" charset="0"/>
              <a:buChar char="•"/>
            </a:pPr>
            <a:r>
              <a:rPr lang="en-US" sz="1800" b="1" i="0" u="none" strike="noStrike" dirty="0">
                <a:solidFill>
                  <a:srgbClr val="212529"/>
                </a:solidFill>
                <a:effectLst/>
                <a:latin typeface="Arial" panose="020B0604020202020204" pitchFamily="34" charset="0"/>
                <a:cs typeface="Arial" panose="020B0604020202020204" pitchFamily="34" charset="0"/>
              </a:rPr>
              <a:t>Number of school sites providing arts education.         	            </a:t>
            </a:r>
            <a:r>
              <a:rPr lang="en-US" b="1" dirty="0">
                <a:solidFill>
                  <a:srgbClr val="212529"/>
                </a:solidFill>
                <a:latin typeface="Arial" panose="020B0604020202020204" pitchFamily="34" charset="0"/>
                <a:cs typeface="Arial" panose="020B0604020202020204" pitchFamily="34" charset="0"/>
              </a:rPr>
              <a:t>1</a:t>
            </a:r>
            <a:endParaRPr lang="en-US" sz="1600" b="0" dirty="0">
              <a:effectLst/>
              <a:latin typeface="Arial" panose="020B0604020202020204" pitchFamily="34" charset="0"/>
              <a:cs typeface="Arial" panose="020B0604020202020204" pitchFamily="34" charset="0"/>
            </a:endParaRPr>
          </a:p>
          <a:p>
            <a:br>
              <a:rPr lang="en-US" sz="1600" dirty="0">
                <a:latin typeface="Arial" panose="020B0604020202020204" pitchFamily="34" charset="0"/>
                <a:cs typeface="Arial" panose="020B0604020202020204" pitchFamily="34" charset="0"/>
              </a:rPr>
            </a:br>
            <a:endParaRPr lang="en-US" sz="1600" dirty="0">
              <a:solidFill>
                <a:srgbClr val="212529"/>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Report Data</a:t>
            </a:r>
          </a:p>
        </p:txBody>
      </p:sp>
    </p:spTree>
    <p:extLst>
      <p:ext uri="{BB962C8B-B14F-4D97-AF65-F5344CB8AC3E}">
        <p14:creationId xmlns:p14="http://schemas.microsoft.com/office/powerpoint/2010/main" val="526334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57" y="0"/>
            <a:ext cx="10055885" cy="777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5774</TotalTime>
  <Words>168</Words>
  <Application>Microsoft Office PowerPoint</Application>
  <PresentationFormat>Custom</PresentationFormat>
  <Paragraphs>19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Cambria</vt:lpstr>
      <vt:lpstr>Calibri</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Mark Dawson (Educational Services Area 1)</dc:creator>
  <cp:lastModifiedBy>Lori Lott (Educational Support Srvcs)</cp:lastModifiedBy>
  <cp:revision>118</cp:revision>
  <cp:lastPrinted>2022-07-14T23:16:16Z</cp:lastPrinted>
  <dcterms:created xsi:type="dcterms:W3CDTF">2006-08-16T00:00:00Z</dcterms:created>
  <dcterms:modified xsi:type="dcterms:W3CDTF">2024-10-30T21:31:18Z</dcterms:modified>
  <dc:identifier>DAFGO_FR7zI</dc:identifier>
</cp:coreProperties>
</file>