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9" r:id="rId7"/>
    <p:sldId id="266" r:id="rId8"/>
    <p:sldId id="260" r:id="rId9"/>
    <p:sldId id="265" r:id="rId10"/>
    <p:sldId id="268" r:id="rId11"/>
    <p:sldId id="262" r:id="rId12"/>
    <p:sldId id="263" r:id="rId13"/>
    <p:sldId id="264" r:id="rId14"/>
    <p:sldId id="258" r:id="rId15"/>
  </p:sldIdLst>
  <p:sldSz cx="10058400" cy="7772400"/>
  <p:notesSz cx="7023100" cy="9309100"/>
  <p:embeddedFontLst>
    <p:embeddedFont>
      <p:font typeface="Glacial Indifference Bold" panose="020B0604020202020204" charset="0"/>
      <p:regular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Open Sans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EE6C0A-C2C1-4FD0-B56C-C038D2406A27}" v="9" dt="2024-08-28T02:27:57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578" autoAdjust="0"/>
  </p:normalViewPr>
  <p:slideViewPr>
    <p:cSldViewPr>
      <p:cViewPr varScale="1">
        <p:scale>
          <a:sx n="94" d="100"/>
          <a:sy n="94" d="100"/>
        </p:scale>
        <p:origin x="34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lodiusd-my.sharepoint.com/personal/ajuarez_lodiusd_net/Documents/0Ydrive-Controller/2023-24%20Year%20End/UA/PPT/FY24%20UA%20pg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lodiusd-my.sharepoint.com/personal/ajuarez_lodiusd_net/Documents/0Ydrive-Controller/2022-23%20Year%20End/UA/PPT/FY23%20UA%20pg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lodiusd-my.sharepoint.com/personal/ajuarez_lodiusd_net/Documents/0Ydrive-Controller/2022-23%20Year%20End/UA/PPT/FY23%20UA%20pg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1914893617022"/>
          <c:y val="5.829596412556054E-2"/>
          <c:w val="0.85106382978723405"/>
          <c:h val="0.71300448430493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'[FY24 UA pg5.xlsx]Sheet1'!$B$1</c:f>
              <c:strCache>
                <c:ptCount val="1"/>
                <c:pt idx="0">
                  <c:v>Fund Balance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3"/>
              <c:layout>
                <c:manualLayout>
                  <c:x val="0"/>
                  <c:y val="3.45324837219778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5A-4415-B337-3D3D11773AF2}"/>
                </c:ext>
              </c:extLst>
            </c:dLbl>
            <c:dLbl>
              <c:idx val="4"/>
              <c:layout>
                <c:manualLayout>
                  <c:x val="0"/>
                  <c:y val="-1.05695347858875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5A-4415-B337-3D3D11773AF2}"/>
                </c:ext>
              </c:extLst>
            </c:dLbl>
            <c:dLbl>
              <c:idx val="5"/>
              <c:layout>
                <c:manualLayout>
                  <c:x val="0"/>
                  <c:y val="-5.2447417323547567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5A-4415-B337-3D3D11773AF2}"/>
                </c:ext>
              </c:extLst>
            </c:dLbl>
            <c:dLbl>
              <c:idx val="6"/>
              <c:layout>
                <c:manualLayout>
                  <c:x val="0"/>
                  <c:y val="0.205432069952575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5A-4415-B337-3D3D11773A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'[FY24 UA pg5.xlsx]Sheet1'!$A$2:$A$8</c:f>
              <c:strCache>
                <c:ptCount val="7"/>
                <c:pt idx="0">
                  <c:v>Student Activity Fund</c:v>
                </c:pt>
                <c:pt idx="1">
                  <c:v>Charter
 School</c:v>
                </c:pt>
                <c:pt idx="2">
                  <c:v>Adult
Education</c:v>
                </c:pt>
                <c:pt idx="3">
                  <c:v>Child 
Development</c:v>
                </c:pt>
                <c:pt idx="4">
                  <c:v>Cafeteria</c:v>
                </c:pt>
                <c:pt idx="5">
                  <c:v>*Self 
Insurance Fund</c:v>
                </c:pt>
                <c:pt idx="6">
                  <c:v>*Self
 Insured -
 OPEB</c:v>
                </c:pt>
              </c:strCache>
            </c:strRef>
          </c:cat>
          <c:val>
            <c:numRef>
              <c:f>'[FY24 UA pg5.xlsx]Sheet1'!$B$2:$B$8</c:f>
              <c:numCache>
                <c:formatCode>"$"#,##0</c:formatCode>
                <c:ptCount val="7"/>
                <c:pt idx="0" formatCode="_(&quot;$&quot;* #,##0_);_(&quot;$&quot;* \(#,##0\);_(&quot;$&quot;* &quot;-&quot;??_);_(@_)">
                  <c:v>2928124.44</c:v>
                </c:pt>
                <c:pt idx="1">
                  <c:v>4625942.55</c:v>
                </c:pt>
                <c:pt idx="2">
                  <c:v>1136204.6399999999</c:v>
                </c:pt>
                <c:pt idx="3">
                  <c:v>669540.68000000005</c:v>
                </c:pt>
                <c:pt idx="4">
                  <c:v>25259859.280000001</c:v>
                </c:pt>
                <c:pt idx="5">
                  <c:v>58364965.520000003</c:v>
                </c:pt>
                <c:pt idx="6">
                  <c:v>-19339259.52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5A-4415-B337-3D3D11773AF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0017920"/>
        <c:axId val="150128512"/>
      </c:barChart>
      <c:catAx>
        <c:axId val="15001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28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01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1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31914893617022"/>
          <c:y val="5.829596412556054E-2"/>
          <c:w val="0.85106382978723405"/>
          <c:h val="0.71300448430493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'[FY23 UA pg6.xlsx]Sheet1'!$B$1</c:f>
              <c:strCache>
                <c:ptCount val="1"/>
                <c:pt idx="0">
                  <c:v>Fund Balance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satMod val="110000"/>
                    <a:lumMod val="104000"/>
                  </a:schemeClr>
                </a:gs>
                <a:gs pos="69000">
                  <a:schemeClr val="accent1">
                    <a:shade val="88000"/>
                    <a:satMod val="130000"/>
                    <a:lumMod val="92000"/>
                  </a:schemeClr>
                </a:gs>
                <a:gs pos="100000">
                  <a:schemeClr val="accent1">
                    <a:shade val="78000"/>
                    <a:satMod val="130000"/>
                    <a:lumMod val="92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080000"/>
              </a:lightRig>
            </a:scene3d>
            <a:sp3d>
              <a:bevelT w="38100" h="12700" prst="softRound"/>
            </a:sp3d>
          </c:spPr>
          <c:invertIfNegative val="0"/>
          <c:dLbls>
            <c:dLbl>
              <c:idx val="3"/>
              <c:layout>
                <c:manualLayout>
                  <c:x val="5.4432624113475228E-3"/>
                  <c:y val="-1.03040146887468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22-493E-9847-E3DADE037D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'[FY23 UA pg6.xlsx]Sheet1'!$A$2:$A$5</c:f>
              <c:strCache>
                <c:ptCount val="4"/>
                <c:pt idx="0">
                  <c:v>Building #2
(Measure L)</c:v>
                </c:pt>
                <c:pt idx="1">
                  <c:v>Building #3
(Measure U)</c:v>
                </c:pt>
                <c:pt idx="2">
                  <c:v>Capital Facilities (Developer Fees)</c:v>
                </c:pt>
                <c:pt idx="3">
                  <c:v>Special Reserve for Capital Outlays</c:v>
                </c:pt>
              </c:strCache>
            </c:strRef>
          </c:cat>
          <c:val>
            <c:numRef>
              <c:f>'[FY23 UA pg6.xlsx]Sheet1'!$B$2:$B$5</c:f>
              <c:numCache>
                <c:formatCode>"$"#,##0</c:formatCode>
                <c:ptCount val="4"/>
                <c:pt idx="0">
                  <c:v>12420845.300000001</c:v>
                </c:pt>
                <c:pt idx="1">
                  <c:v>105301760.79000001</c:v>
                </c:pt>
                <c:pt idx="2">
                  <c:v>37029830.640000001</c:v>
                </c:pt>
                <c:pt idx="3">
                  <c:v>52956120.039999999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2-493E-9847-E3DADE037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9634304"/>
        <c:axId val="129638400"/>
      </c:barChart>
      <c:catAx>
        <c:axId val="1296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38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6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092738407698"/>
          <c:y val="5.170387779083431E-2"/>
          <c:w val="0.80130796150481187"/>
          <c:h val="0.68010140918049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'[FY23 UA pg7.xlsx]Sheet1'!$B$1</c:f>
              <c:strCache>
                <c:ptCount val="1"/>
                <c:pt idx="0">
                  <c:v>Fund Balance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'[FY23 UA pg7.xlsx]Sheet1'!$A$2:$A$3</c:f>
              <c:strCache>
                <c:ptCount val="2"/>
                <c:pt idx="0">
                  <c:v>Bond Interest &amp; 
Redemption</c:v>
                </c:pt>
                <c:pt idx="1">
                  <c:v>Debt Service</c:v>
                </c:pt>
              </c:strCache>
            </c:strRef>
          </c:cat>
          <c:val>
            <c:numRef>
              <c:f>'[FY23 UA pg7.xlsx]Sheet1'!$B$2:$B$3</c:f>
              <c:numCache>
                <c:formatCode>"$"#,##0</c:formatCode>
                <c:ptCount val="2"/>
                <c:pt idx="0">
                  <c:v>27506049.289999999</c:v>
                </c:pt>
                <c:pt idx="1">
                  <c:v>8600715.4499999993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B-425E-854F-C9BBAA35D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229216"/>
        <c:axId val="228228040"/>
      </c:barChart>
      <c:catAx>
        <c:axId val="2282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28040"/>
        <c:crosses val="autoZero"/>
        <c:auto val="1"/>
        <c:lblAlgn val="ctr"/>
        <c:lblOffset val="100"/>
        <c:noMultiLvlLbl val="0"/>
      </c:catAx>
      <c:valAx>
        <c:axId val="228228040"/>
        <c:scaling>
          <c:orientation val="minMax"/>
          <c:min val="1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3CD53-8889-4D6B-93C7-80926A830913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7963" y="1163638"/>
            <a:ext cx="4067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F2BAC-BD01-4601-A049-80AEA801E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0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143000" y="-609600"/>
            <a:ext cx="12482712" cy="3327249"/>
            <a:chOff x="116116" y="214211"/>
            <a:chExt cx="14795004" cy="801034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102442">
              <a:off x="116116" y="214211"/>
              <a:ext cx="14498363" cy="8010346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53916" y="345512"/>
              <a:ext cx="13708561" cy="757398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83534" y="564923"/>
              <a:ext cx="13727586" cy="758448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990600" y="2597261"/>
            <a:ext cx="7772400" cy="2830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dirty="0">
                <a:solidFill>
                  <a:srgbClr val="522E91"/>
                </a:solidFill>
                <a:latin typeface="Glacial Indifference Bold"/>
              </a:rPr>
              <a:t>UNAUDITED ACTUALS FINANCIAL REPORT</a:t>
            </a:r>
          </a:p>
          <a:p>
            <a:pPr algn="ctr">
              <a:lnSpc>
                <a:spcPts val="7700"/>
              </a:lnSpc>
            </a:pPr>
            <a:r>
              <a:rPr lang="en-US" sz="3600" dirty="0">
                <a:solidFill>
                  <a:srgbClr val="522E91"/>
                </a:solidFill>
                <a:latin typeface="Glacial Indifference Bold"/>
              </a:rPr>
              <a:t>Fiscal Year 2023-2024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693011" y="5675067"/>
            <a:ext cx="2672379" cy="1320093"/>
            <a:chOff x="0" y="0"/>
            <a:chExt cx="3563172" cy="176012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25664" y="0"/>
              <a:ext cx="3111845" cy="1241626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1458514"/>
              <a:ext cx="3563172" cy="301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7"/>
                </a:lnSpc>
              </a:pPr>
              <a:r>
                <a:rPr lang="en-US" sz="1412">
                  <a:solidFill>
                    <a:srgbClr val="522E91"/>
                  </a:solidFill>
                  <a:latin typeface="Open Sans Bold Italics"/>
                </a:rPr>
                <a:t>Educating Students for Success.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57193" y="490700"/>
            <a:ext cx="89016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Executive Summary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34400" y="7439080"/>
            <a:ext cx="11451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2 of 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A63E4E-FCFC-DE26-E033-09F913F31408}"/>
              </a:ext>
            </a:extLst>
          </p:cNvPr>
          <p:cNvSpPr txBox="1"/>
          <p:nvPr/>
        </p:nvSpPr>
        <p:spPr>
          <a:xfrm>
            <a:off x="1019160" y="1828800"/>
            <a:ext cx="8020080" cy="4750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Accounting Department has closed the fiscal year-end June 30, 2024.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results of their work are summarized in the “Unaudited Actuals Financial Report,” and it is being presented for certification.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is a requirement of Education Code Section 42100.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Board approval (certification), the report will be forwarded to the San Joaquin County of Education (SJCOE) for transmittal to the State Superintendent of Public Instruction.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next step will be for the auditors to review the data and provide the Board with a report on their findings. 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sz="25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357828" y="672465"/>
            <a:ext cx="7468942" cy="916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General Fund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86800" y="7439080"/>
            <a:ext cx="9927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3 of 11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4613AA-F559-6D3E-FE7A-773EF5019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575" y="2114550"/>
            <a:ext cx="77152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1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23326" y="672465"/>
            <a:ext cx="86730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Restricted Balance Detail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86800" y="7439080"/>
            <a:ext cx="9927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4 of 11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AAE824-32CF-A224-B1D5-B13F84F71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828800"/>
            <a:ext cx="78105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0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89967" y="672465"/>
            <a:ext cx="8067766" cy="1881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General Fund – Assignments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10600" y="7439080"/>
            <a:ext cx="10689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5 of 11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2906CC-8920-0AA4-8D7E-C3BA577EE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2981325"/>
            <a:ext cx="75438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23326" y="672465"/>
            <a:ext cx="86730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Locally Defined Unrestricted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6770" y="7439080"/>
            <a:ext cx="107923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6 of 11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901C85B-00AB-A80F-BFF3-EC6996C04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462" y="2000250"/>
            <a:ext cx="64674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9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33400" y="672465"/>
            <a:ext cx="9146180" cy="1856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Additional Ending Fund </a:t>
            </a:r>
            <a:r>
              <a:rPr lang="en-US" sz="4000" spc="175" dirty="0">
                <a:solidFill>
                  <a:srgbClr val="000000"/>
                </a:solidFill>
                <a:latin typeface="Glacial Indifference Bold"/>
              </a:rPr>
              <a:t>Balance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86800" y="7439080"/>
            <a:ext cx="9927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7 of 11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F0C1E0-A5A3-6D5C-62CA-4C603057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2743200"/>
            <a:ext cx="85915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7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23326" y="672465"/>
            <a:ext cx="86730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Other Operating Funds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10600" y="7439080"/>
            <a:ext cx="10689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8 of 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510C3F-EAE6-38B5-4536-3B323A4EDD9D}"/>
              </a:ext>
            </a:extLst>
          </p:cNvPr>
          <p:cNvSpPr txBox="1"/>
          <p:nvPr/>
        </p:nvSpPr>
        <p:spPr>
          <a:xfrm>
            <a:off x="997723" y="6205459"/>
            <a:ext cx="7829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*The Self-Insurance Fund and Self-Insured OPEB fund balances are rolled up to SACS Fund 67. The accounting for the Other Post-Employment Benefit Fund requires the recognition of the District’s Net OPEB liability of $85,636,969 (based on the recent actuarial valuation).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000-0000010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953031"/>
              </p:ext>
            </p:extLst>
          </p:nvPr>
        </p:nvGraphicFramePr>
        <p:xfrm>
          <a:off x="981075" y="2035174"/>
          <a:ext cx="8096250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778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23326" y="672465"/>
            <a:ext cx="86730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Construction Funds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10600" y="7439080"/>
            <a:ext cx="10689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9 of 11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126B0CC-D83D-7366-27A7-C17A4765CC03}"/>
              </a:ext>
            </a:extLst>
          </p:cNvPr>
          <p:cNvGraphicFramePr>
            <a:graphicFrameLocks/>
          </p:cNvGraphicFramePr>
          <p:nvPr/>
        </p:nvGraphicFramePr>
        <p:xfrm>
          <a:off x="776287" y="1843087"/>
          <a:ext cx="8505825" cy="4086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576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400" y="7322897"/>
            <a:ext cx="11429999" cy="449503"/>
            <a:chOff x="0" y="0"/>
            <a:chExt cx="4912313" cy="215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313" cy="215250"/>
            </a:xfrm>
            <a:custGeom>
              <a:avLst/>
              <a:gdLst/>
              <a:ahLst/>
              <a:cxnLst/>
              <a:rect l="l" t="t" r="r" b="b"/>
              <a:pathLst>
                <a:path w="4912313" h="215250">
                  <a:moveTo>
                    <a:pt x="0" y="0"/>
                  </a:moveTo>
                  <a:lnTo>
                    <a:pt x="4912313" y="0"/>
                  </a:lnTo>
                  <a:lnTo>
                    <a:pt x="4912313" y="215250"/>
                  </a:lnTo>
                  <a:lnTo>
                    <a:pt x="0" y="215250"/>
                  </a:lnTo>
                  <a:close/>
                </a:path>
              </a:pathLst>
            </a:custGeom>
            <a:solidFill>
              <a:srgbClr val="7FB4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848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26" y="7381834"/>
            <a:ext cx="266640" cy="31955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23326" y="672465"/>
            <a:ext cx="8673074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4800" spc="175" dirty="0">
                <a:solidFill>
                  <a:srgbClr val="000000"/>
                </a:solidFill>
                <a:latin typeface="Glacial Indifference Bold"/>
              </a:rPr>
              <a:t>Debt Service Funds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10600" y="7439080"/>
            <a:ext cx="106898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spc="38" dirty="0">
                <a:solidFill>
                  <a:srgbClr val="000000"/>
                </a:solidFill>
                <a:latin typeface="Open Sans"/>
              </a:rPr>
              <a:t>Page 10 of 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725CFD-E645-5FBA-F287-CDA00AB1972D}"/>
              </a:ext>
            </a:extLst>
          </p:cNvPr>
          <p:cNvSpPr txBox="1"/>
          <p:nvPr/>
        </p:nvSpPr>
        <p:spPr>
          <a:xfrm>
            <a:off x="894448" y="5984637"/>
            <a:ext cx="817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 of June 30, 2024, the District has a total Debt Service GO Bonds Payable of $330,114,928 and Debt Service COP Payable of $7,057,933.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783ECB4-8C76-9B8C-141D-7C5AB072C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3329816"/>
              </p:ext>
            </p:extLst>
          </p:nvPr>
        </p:nvGraphicFramePr>
        <p:xfrm>
          <a:off x="1524000" y="2057400"/>
          <a:ext cx="6629399" cy="351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071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85143" y="2398086"/>
            <a:ext cx="1488114" cy="14881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6683" tIns="16683" rIns="16683" bIns="16683" rtlCol="0" anchor="ctr"/>
            <a:lstStyle/>
            <a:p>
              <a:pPr algn="ctr">
                <a:lnSpc>
                  <a:spcPts val="955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37426" y="2493831"/>
            <a:ext cx="983547" cy="11807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f2e9fa1-7e6f-49ac-a5e0-6bcbff8089a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B45583F65E24479D58FD51BC56F7CF" ma:contentTypeVersion="14" ma:contentTypeDescription="Create a new document." ma:contentTypeScope="" ma:versionID="c70b6e3ec4bc9d4e071e0f86f550d967">
  <xsd:schema xmlns:xsd="http://www.w3.org/2001/XMLSchema" xmlns:xs="http://www.w3.org/2001/XMLSchema" xmlns:p="http://schemas.microsoft.com/office/2006/metadata/properties" xmlns:ns3="af2e9fa1-7e6f-49ac-a5e0-6bcbff8089a0" xmlns:ns4="9e20a11d-d150-477a-a7b2-5c58505529c4" targetNamespace="http://schemas.microsoft.com/office/2006/metadata/properties" ma:root="true" ma:fieldsID="5436726495009c5266ee148232160e13" ns3:_="" ns4:_="">
    <xsd:import namespace="af2e9fa1-7e6f-49ac-a5e0-6bcbff8089a0"/>
    <xsd:import namespace="9e20a11d-d150-477a-a7b2-5c58505529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DateTake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e9fa1-7e6f-49ac-a5e0-6bcbff8089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0a11d-d150-477a-a7b2-5c58505529c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0EF632-FDCF-4D2B-808B-0CE859F22ADA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af2e9fa1-7e6f-49ac-a5e0-6bcbff8089a0"/>
    <ds:schemaRef ds:uri="http://purl.org/dc/terms/"/>
    <ds:schemaRef ds:uri="http://schemas.microsoft.com/office/infopath/2007/PartnerControls"/>
    <ds:schemaRef ds:uri="9e20a11d-d150-477a-a7b2-5c58505529c4"/>
  </ds:schemaRefs>
</ds:datastoreItem>
</file>

<file path=customXml/itemProps2.xml><?xml version="1.0" encoding="utf-8"?>
<ds:datastoreItem xmlns:ds="http://schemas.openxmlformats.org/officeDocument/2006/customXml" ds:itemID="{BEF7BFC4-C1FB-432F-A973-A6142F3D4A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2e9fa1-7e6f-49ac-a5e0-6bcbff8089a0"/>
    <ds:schemaRef ds:uri="9e20a11d-d150-477a-a7b2-5c58505529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E8B648-E069-4B8C-8B64-423ED14C0B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248</Words>
  <Application>Microsoft Office PowerPoint</Application>
  <PresentationFormat>Custom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Open Sans Bold Italics</vt:lpstr>
      <vt:lpstr>Arial</vt:lpstr>
      <vt:lpstr>Glacial Indifference Bold</vt:lpstr>
      <vt:lpstr>Open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Template_07.14.22_V2</dc:title>
  <dc:creator>April Juarez</dc:creator>
  <cp:lastModifiedBy>Julie Winters (Business Srvcs)</cp:lastModifiedBy>
  <cp:revision>10</cp:revision>
  <cp:lastPrinted>2022-07-14T23:16:16Z</cp:lastPrinted>
  <dcterms:created xsi:type="dcterms:W3CDTF">2006-08-16T00:00:00Z</dcterms:created>
  <dcterms:modified xsi:type="dcterms:W3CDTF">2024-08-28T21:34:41Z</dcterms:modified>
  <dc:identifier>DAFGO_FR7zI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0x010100F8B45583F65E24479D58FD51BC56F7CF</vt:lpwstr>
  </property>
</Properties>
</file>