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4"/>
  </p:notesMasterIdLst>
  <p:sldIdLst>
    <p:sldId id="256" r:id="rId5"/>
    <p:sldId id="257" r:id="rId6"/>
    <p:sldId id="260" r:id="rId7"/>
    <p:sldId id="266" r:id="rId8"/>
    <p:sldId id="262" r:id="rId9"/>
    <p:sldId id="263" r:id="rId10"/>
    <p:sldId id="265" r:id="rId11"/>
    <p:sldId id="264" r:id="rId12"/>
    <p:sldId id="258" r:id="rId13"/>
  </p:sldIdLst>
  <p:sldSz cx="10058400" cy="7772400"/>
  <p:notesSz cx="7023100" cy="9309100"/>
  <p:embeddedFontLst>
    <p:embeddedFont>
      <p:font typeface="Calibri" panose="020F0502020204030204" pitchFamily="34" charset="0"/>
      <p:regular r:id="rId15"/>
      <p:bold r:id="rId16"/>
      <p:italic r:id="rId17"/>
      <p:boldItalic r:id="rId18"/>
    </p:embeddedFont>
    <p:embeddedFont>
      <p:font typeface="Glacial Indifference Bold" panose="020B0604020202020204" charset="0"/>
      <p:regular r:id="rId19"/>
    </p:embeddedFont>
    <p:embeddedFont>
      <p:font typeface="Open Sans" panose="020B0606030504020204" pitchFamily="34" charset="0"/>
      <p:regular r:id="rId20"/>
      <p:bold r:id="rId21"/>
      <p:italic r:id="rId22"/>
      <p:boldItalic r:id="rId23"/>
    </p:embeddedFont>
    <p:embeddedFont>
      <p:font typeface="Open Sans Bold Italics" panose="020B0604020202020204"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2E91"/>
    <a:srgbClr val="7FB4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437729-C39E-B607-8C01-3528C7DBB0AE}" v="33" dt="2023-09-12T18:59:52.475"/>
    <p1510:client id="{F25F22C4-8EAF-430C-A923-6741ED13265B}" v="10" vWet="14" dt="2023-09-12T18:58:27.1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822"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7.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0.fntdata"/><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BBE7C0F4-3CDD-459B-8347-2F059C059ED7}" type="datetimeFigureOut">
              <a:rPr lang="en-US" smtClean="0"/>
              <a:t>9/14/2023</a:t>
            </a:fld>
            <a:endParaRPr lang="en-US"/>
          </a:p>
        </p:txBody>
      </p:sp>
      <p:sp>
        <p:nvSpPr>
          <p:cNvPr id="4" name="Slide Image Placeholder 3"/>
          <p:cNvSpPr>
            <a:spLocks noGrp="1" noRot="1" noChangeAspect="1"/>
          </p:cNvSpPr>
          <p:nvPr>
            <p:ph type="sldImg" idx="2"/>
          </p:nvPr>
        </p:nvSpPr>
        <p:spPr>
          <a:xfrm>
            <a:off x="1477963" y="1163638"/>
            <a:ext cx="406717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9B59FD1B-D599-4837-9223-D23E11DA1778}" type="slidenum">
              <a:rPr lang="en-US" smtClean="0"/>
              <a:t>‹#›</a:t>
            </a:fld>
            <a:endParaRPr lang="en-US"/>
          </a:p>
        </p:txBody>
      </p:sp>
    </p:spTree>
    <p:extLst>
      <p:ext uri="{BB962C8B-B14F-4D97-AF65-F5344CB8AC3E}">
        <p14:creationId xmlns:p14="http://schemas.microsoft.com/office/powerpoint/2010/main" val="755600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(Jen)</a:t>
            </a:r>
          </a:p>
          <a:p>
            <a:r>
              <a:rPr lang="en-US"/>
              <a:t>Executive Summary (snapshot, bullet points)</a:t>
            </a:r>
          </a:p>
          <a:p>
            <a:pPr marL="171450" indent="-171450">
              <a:buFontTx/>
              <a:buChar char="-"/>
            </a:pPr>
            <a:r>
              <a:rPr lang="en-US"/>
              <a:t>Report</a:t>
            </a:r>
          </a:p>
          <a:p>
            <a:pPr marL="171450" indent="-171450">
              <a:buFontTx/>
              <a:buChar char="-"/>
            </a:pPr>
            <a:r>
              <a:rPr lang="en-US"/>
              <a:t>Intro team</a:t>
            </a:r>
          </a:p>
        </p:txBody>
      </p:sp>
      <p:sp>
        <p:nvSpPr>
          <p:cNvPr id="4" name="Slide Number Placeholder 3"/>
          <p:cNvSpPr>
            <a:spLocks noGrp="1"/>
          </p:cNvSpPr>
          <p:nvPr>
            <p:ph type="sldNum" sz="quarter" idx="5"/>
          </p:nvPr>
        </p:nvSpPr>
        <p:spPr/>
        <p:txBody>
          <a:bodyPr/>
          <a:lstStyle/>
          <a:p>
            <a:fld id="{9B59FD1B-D599-4837-9223-D23E11DA1778}" type="slidenum">
              <a:rPr lang="en-US" smtClean="0"/>
              <a:t>2</a:t>
            </a:fld>
            <a:endParaRPr lang="en-US"/>
          </a:p>
        </p:txBody>
      </p:sp>
    </p:spTree>
    <p:extLst>
      <p:ext uri="{BB962C8B-B14F-4D97-AF65-F5344CB8AC3E}">
        <p14:creationId xmlns:p14="http://schemas.microsoft.com/office/powerpoint/2010/main" val="1372776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Individual (Liz)</a:t>
            </a:r>
          </a:p>
          <a:p>
            <a:endParaRPr lang="en-US"/>
          </a:p>
          <a:p>
            <a:pPr marL="171450" indent="-171450">
              <a:buFontTx/>
              <a:buChar char="-"/>
            </a:pPr>
            <a:r>
              <a:rPr lang="en-US"/>
              <a:t>TIP PIP STP #2023</a:t>
            </a:r>
          </a:p>
          <a:p>
            <a:pPr marL="171450" indent="-171450">
              <a:buFontTx/>
              <a:buChar char="-"/>
            </a:pPr>
            <a:r>
              <a:rPr lang="en-US"/>
              <a:t>Permit and intern teachers have not started a credentialing program (prioritized by new teacher coaches)</a:t>
            </a:r>
          </a:p>
          <a:p>
            <a:pPr marL="628650" lvl="1" indent="-171450">
              <a:buFontTx/>
              <a:buChar char="-"/>
            </a:pPr>
            <a:r>
              <a:rPr lang="en-US"/>
              <a:t>Numbers based on what was pulled for Bootcamp</a:t>
            </a:r>
          </a:p>
          <a:p>
            <a:pPr marL="171450" indent="-171450">
              <a:buFontTx/>
              <a:buChar char="-"/>
            </a:pPr>
            <a:r>
              <a:rPr lang="en-US"/>
              <a:t>Teacher support (prioritize new teachers, new teachers to content/grade level and combo positions) </a:t>
            </a:r>
          </a:p>
          <a:p>
            <a:pPr marL="171450" indent="-171450">
              <a:buFontTx/>
              <a:buChar char="-"/>
            </a:pPr>
            <a:r>
              <a:rPr lang="en-US"/>
              <a:t>Coaching Cycles (direction and goal of our team, continue to support teachers in their endeavor to become better teachers. Type of support helps to retain teachers, collaboration, connection, and someone to reach out to</a:t>
            </a:r>
          </a:p>
          <a:p>
            <a:pPr marL="628650" lvl="1" indent="-171450">
              <a:buFontTx/>
              <a:buChar char="-"/>
            </a:pPr>
            <a:r>
              <a:rPr lang="en-US"/>
              <a:t>Still collecting data, one example of a coach would be 21 teachers, 27 cycles</a:t>
            </a:r>
          </a:p>
          <a:p>
            <a:pPr marL="628650" lvl="1" indent="-171450">
              <a:buFontTx/>
              <a:buChar char="-"/>
            </a:pPr>
            <a:endParaRPr lang="en-US"/>
          </a:p>
          <a:p>
            <a:pPr marL="171450" lvl="0" indent="-171450">
              <a:buFontTx/>
              <a:buChar char="-"/>
            </a:pPr>
            <a:endParaRPr lang="en-US"/>
          </a:p>
        </p:txBody>
      </p:sp>
      <p:sp>
        <p:nvSpPr>
          <p:cNvPr id="4" name="Slide Number Placeholder 3"/>
          <p:cNvSpPr>
            <a:spLocks noGrp="1"/>
          </p:cNvSpPr>
          <p:nvPr>
            <p:ph type="sldNum" sz="quarter" idx="5"/>
          </p:nvPr>
        </p:nvSpPr>
        <p:spPr/>
        <p:txBody>
          <a:bodyPr/>
          <a:lstStyle/>
          <a:p>
            <a:fld id="{9B59FD1B-D599-4837-9223-D23E11DA1778}" type="slidenum">
              <a:rPr lang="en-US" smtClean="0"/>
              <a:t>3</a:t>
            </a:fld>
            <a:endParaRPr lang="en-US"/>
          </a:p>
        </p:txBody>
      </p:sp>
    </p:spTree>
    <p:extLst>
      <p:ext uri="{BB962C8B-B14F-4D97-AF65-F5344CB8AC3E}">
        <p14:creationId xmlns:p14="http://schemas.microsoft.com/office/powerpoint/2010/main" val="1126205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Individual (Liz)</a:t>
            </a:r>
          </a:p>
          <a:p>
            <a:endParaRPr lang="en-US"/>
          </a:p>
          <a:p>
            <a:pPr marL="171450" indent="-171450">
              <a:buFontTx/>
              <a:buChar char="-"/>
            </a:pPr>
            <a:r>
              <a:rPr lang="en-US"/>
              <a:t>TIP PIP STP #2023</a:t>
            </a:r>
          </a:p>
          <a:p>
            <a:pPr marL="171450" indent="-171450">
              <a:buFontTx/>
              <a:buChar char="-"/>
            </a:pPr>
            <a:r>
              <a:rPr lang="en-US"/>
              <a:t>Permit and intern teachers have not started a credentialing program (prioritized by new teacher coaches)</a:t>
            </a:r>
          </a:p>
          <a:p>
            <a:pPr marL="628650" lvl="1" indent="-171450">
              <a:buFontTx/>
              <a:buChar char="-"/>
            </a:pPr>
            <a:r>
              <a:rPr lang="en-US"/>
              <a:t>Numbers based on what was pulled for Bootcamp</a:t>
            </a:r>
          </a:p>
          <a:p>
            <a:pPr marL="171450" indent="-171450">
              <a:buFontTx/>
              <a:buChar char="-"/>
            </a:pPr>
            <a:r>
              <a:rPr lang="en-US"/>
              <a:t>Teacher support (prioritize new teachers, new teachers to content/grade level and combo positions) </a:t>
            </a:r>
          </a:p>
          <a:p>
            <a:pPr marL="171450" indent="-171450">
              <a:buFontTx/>
              <a:buChar char="-"/>
            </a:pPr>
            <a:r>
              <a:rPr lang="en-US"/>
              <a:t>Coaching Cycles (direction and goal of our team, continue to support teachers in their endeavor to become better teachers. Type of support helps to retain teachers, collaboration, connection, and someone to reach out to</a:t>
            </a:r>
          </a:p>
          <a:p>
            <a:pPr marL="628650" lvl="1" indent="-171450">
              <a:buFontTx/>
              <a:buChar char="-"/>
            </a:pPr>
            <a:r>
              <a:rPr lang="en-US"/>
              <a:t>Still collecting data, one example of a coach would be 21 teachers, 27 cycles</a:t>
            </a:r>
          </a:p>
          <a:p>
            <a:pPr marL="628650" lvl="1" indent="-171450">
              <a:buFontTx/>
              <a:buChar char="-"/>
            </a:pPr>
            <a:endParaRPr lang="en-US"/>
          </a:p>
          <a:p>
            <a:pPr marL="171450" lvl="0" indent="-171450">
              <a:buFontTx/>
              <a:buChar char="-"/>
            </a:pPr>
            <a:endParaRPr lang="en-US"/>
          </a:p>
        </p:txBody>
      </p:sp>
      <p:sp>
        <p:nvSpPr>
          <p:cNvPr id="4" name="Slide Number Placeholder 3"/>
          <p:cNvSpPr>
            <a:spLocks noGrp="1"/>
          </p:cNvSpPr>
          <p:nvPr>
            <p:ph type="sldNum" sz="quarter" idx="5"/>
          </p:nvPr>
        </p:nvSpPr>
        <p:spPr/>
        <p:txBody>
          <a:bodyPr/>
          <a:lstStyle/>
          <a:p>
            <a:fld id="{9B59FD1B-D599-4837-9223-D23E11DA1778}" type="slidenum">
              <a:rPr lang="en-US" smtClean="0"/>
              <a:t>4</a:t>
            </a:fld>
            <a:endParaRPr lang="en-US"/>
          </a:p>
        </p:txBody>
      </p:sp>
    </p:spTree>
    <p:extLst>
      <p:ext uri="{BB962C8B-B14F-4D97-AF65-F5344CB8AC3E}">
        <p14:creationId xmlns:p14="http://schemas.microsoft.com/office/powerpoint/2010/main" val="1114392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District (Teri)</a:t>
            </a:r>
          </a:p>
          <a:p>
            <a:pPr marL="171450" indent="-171450">
              <a:buFontTx/>
              <a:buChar char="-"/>
            </a:pPr>
            <a:r>
              <a:rPr lang="en-US"/>
              <a:t>Adoption support</a:t>
            </a:r>
          </a:p>
          <a:p>
            <a:pPr marL="171450" indent="-171450">
              <a:buFontTx/>
              <a:buChar char="-"/>
            </a:pPr>
            <a:r>
              <a:rPr lang="en-US"/>
              <a:t>Ongoing Curricular, Instruction, Assessment, Program support </a:t>
            </a:r>
          </a:p>
          <a:p>
            <a:pPr marL="171450" indent="-171450">
              <a:buFontTx/>
              <a:buChar char="-"/>
            </a:pPr>
            <a:r>
              <a:rPr lang="en-US"/>
              <a:t>Annual New Employee Boot Camp - 142 signed up</a:t>
            </a:r>
          </a:p>
          <a:p>
            <a:pPr marL="171450" indent="-171450">
              <a:buFontTx/>
              <a:buChar char="-"/>
            </a:pPr>
            <a:r>
              <a:rPr lang="en-US"/>
              <a:t>Voice for teachers</a:t>
            </a:r>
          </a:p>
          <a:p>
            <a:pPr marL="171450" indent="-171450">
              <a:buFontTx/>
              <a:buChar char="-"/>
            </a:pPr>
            <a:r>
              <a:rPr lang="en-US"/>
              <a:t>Prof </a:t>
            </a:r>
            <a:r>
              <a:rPr lang="en-US" err="1"/>
              <a:t>Delv</a:t>
            </a:r>
            <a:r>
              <a:rPr lang="en-US"/>
              <a:t> offerings 209 sections for 2022-2023</a:t>
            </a:r>
          </a:p>
        </p:txBody>
      </p:sp>
      <p:sp>
        <p:nvSpPr>
          <p:cNvPr id="4" name="Slide Number Placeholder 3"/>
          <p:cNvSpPr>
            <a:spLocks noGrp="1"/>
          </p:cNvSpPr>
          <p:nvPr>
            <p:ph type="sldNum" sz="quarter" idx="5"/>
          </p:nvPr>
        </p:nvSpPr>
        <p:spPr/>
        <p:txBody>
          <a:bodyPr/>
          <a:lstStyle/>
          <a:p>
            <a:fld id="{9B59FD1B-D599-4837-9223-D23E11DA1778}" type="slidenum">
              <a:rPr lang="en-US" smtClean="0"/>
              <a:t>5</a:t>
            </a:fld>
            <a:endParaRPr lang="en-US"/>
          </a:p>
        </p:txBody>
      </p:sp>
    </p:spTree>
    <p:extLst>
      <p:ext uri="{BB962C8B-B14F-4D97-AF65-F5344CB8AC3E}">
        <p14:creationId xmlns:p14="http://schemas.microsoft.com/office/powerpoint/2010/main" val="2948916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District (Teri)</a:t>
            </a:r>
          </a:p>
          <a:p>
            <a:pPr marL="171450" indent="-171450">
              <a:buFontTx/>
              <a:buChar char="-"/>
            </a:pPr>
            <a:r>
              <a:rPr lang="en-US"/>
              <a:t>Adoption support</a:t>
            </a:r>
          </a:p>
          <a:p>
            <a:pPr marL="171450" indent="-171450">
              <a:buFontTx/>
              <a:buChar char="-"/>
            </a:pPr>
            <a:r>
              <a:rPr lang="en-US"/>
              <a:t>Ongoing Curricular, Instruction, Assessment, Program support </a:t>
            </a:r>
          </a:p>
          <a:p>
            <a:pPr marL="171450" indent="-171450">
              <a:buFontTx/>
              <a:buChar char="-"/>
            </a:pPr>
            <a:r>
              <a:rPr lang="en-US"/>
              <a:t>Annual New Employee Boot Camp - 142 signed up</a:t>
            </a:r>
          </a:p>
          <a:p>
            <a:pPr marL="171450" indent="-171450">
              <a:buFontTx/>
              <a:buChar char="-"/>
            </a:pPr>
            <a:r>
              <a:rPr lang="en-US"/>
              <a:t>Voice for teachers</a:t>
            </a:r>
          </a:p>
          <a:p>
            <a:pPr marL="171450" indent="-171450">
              <a:buFontTx/>
              <a:buChar char="-"/>
            </a:pPr>
            <a:r>
              <a:rPr lang="en-US"/>
              <a:t>Prof </a:t>
            </a:r>
            <a:r>
              <a:rPr lang="en-US" err="1"/>
              <a:t>Delv</a:t>
            </a:r>
            <a:r>
              <a:rPr lang="en-US"/>
              <a:t> offerings 209 sections for 2022-2023</a:t>
            </a:r>
          </a:p>
        </p:txBody>
      </p:sp>
      <p:sp>
        <p:nvSpPr>
          <p:cNvPr id="4" name="Slide Number Placeholder 3"/>
          <p:cNvSpPr>
            <a:spLocks noGrp="1"/>
          </p:cNvSpPr>
          <p:nvPr>
            <p:ph type="sldNum" sz="quarter" idx="5"/>
          </p:nvPr>
        </p:nvSpPr>
        <p:spPr/>
        <p:txBody>
          <a:bodyPr/>
          <a:lstStyle/>
          <a:p>
            <a:fld id="{9B59FD1B-D599-4837-9223-D23E11DA1778}" type="slidenum">
              <a:rPr lang="en-US" smtClean="0"/>
              <a:t>6</a:t>
            </a:fld>
            <a:endParaRPr lang="en-US"/>
          </a:p>
        </p:txBody>
      </p:sp>
    </p:spTree>
    <p:extLst>
      <p:ext uri="{BB962C8B-B14F-4D97-AF65-F5344CB8AC3E}">
        <p14:creationId xmlns:p14="http://schemas.microsoft.com/office/powerpoint/2010/main" val="1998767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(Jen)</a:t>
            </a:r>
          </a:p>
          <a:p>
            <a:r>
              <a:rPr lang="en-US"/>
              <a:t>Executive Summary (snapshot, bullet points)</a:t>
            </a:r>
          </a:p>
          <a:p>
            <a:pPr marL="171450" indent="-171450">
              <a:buFontTx/>
              <a:buChar char="-"/>
            </a:pPr>
            <a:r>
              <a:rPr lang="en-US"/>
              <a:t>Report</a:t>
            </a:r>
          </a:p>
          <a:p>
            <a:pPr marL="171450" indent="-171450">
              <a:buFontTx/>
              <a:buChar char="-"/>
            </a:pPr>
            <a:r>
              <a:rPr lang="en-US"/>
              <a:t>Intro team</a:t>
            </a:r>
          </a:p>
        </p:txBody>
      </p:sp>
      <p:sp>
        <p:nvSpPr>
          <p:cNvPr id="4" name="Slide Number Placeholder 3"/>
          <p:cNvSpPr>
            <a:spLocks noGrp="1"/>
          </p:cNvSpPr>
          <p:nvPr>
            <p:ph type="sldNum" sz="quarter" idx="5"/>
          </p:nvPr>
        </p:nvSpPr>
        <p:spPr/>
        <p:txBody>
          <a:bodyPr/>
          <a:lstStyle/>
          <a:p>
            <a:fld id="{9B59FD1B-D599-4837-9223-D23E11DA1778}" type="slidenum">
              <a:rPr lang="en-US" smtClean="0"/>
              <a:t>7</a:t>
            </a:fld>
            <a:endParaRPr lang="en-US"/>
          </a:p>
        </p:txBody>
      </p:sp>
    </p:spTree>
    <p:extLst>
      <p:ext uri="{BB962C8B-B14F-4D97-AF65-F5344CB8AC3E}">
        <p14:creationId xmlns:p14="http://schemas.microsoft.com/office/powerpoint/2010/main" val="4022702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(Jen)</a:t>
            </a:r>
          </a:p>
          <a:p>
            <a:r>
              <a:rPr lang="en-US"/>
              <a:t>Executive Summary (snapshot, bullet points)</a:t>
            </a:r>
          </a:p>
          <a:p>
            <a:pPr marL="171450" indent="-171450">
              <a:buFontTx/>
              <a:buChar char="-"/>
            </a:pPr>
            <a:r>
              <a:rPr lang="en-US"/>
              <a:t>Report</a:t>
            </a:r>
          </a:p>
          <a:p>
            <a:pPr marL="171450" indent="-171450">
              <a:buFontTx/>
              <a:buChar char="-"/>
            </a:pPr>
            <a:r>
              <a:rPr lang="en-US"/>
              <a:t>Intro team</a:t>
            </a:r>
          </a:p>
        </p:txBody>
      </p:sp>
      <p:sp>
        <p:nvSpPr>
          <p:cNvPr id="4" name="Slide Number Placeholder 3"/>
          <p:cNvSpPr>
            <a:spLocks noGrp="1"/>
          </p:cNvSpPr>
          <p:nvPr>
            <p:ph type="sldNum" sz="quarter" idx="5"/>
          </p:nvPr>
        </p:nvSpPr>
        <p:spPr/>
        <p:txBody>
          <a:bodyPr/>
          <a:lstStyle/>
          <a:p>
            <a:fld id="{9B59FD1B-D599-4837-9223-D23E11DA1778}" type="slidenum">
              <a:rPr lang="en-US" smtClean="0"/>
              <a:t>8</a:t>
            </a:fld>
            <a:endParaRPr lang="en-US"/>
          </a:p>
        </p:txBody>
      </p:sp>
    </p:spTree>
    <p:extLst>
      <p:ext uri="{BB962C8B-B14F-4D97-AF65-F5344CB8AC3E}">
        <p14:creationId xmlns:p14="http://schemas.microsoft.com/office/powerpoint/2010/main" val="1936790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1143000" y="-609600"/>
            <a:ext cx="12482712" cy="3327249"/>
            <a:chOff x="116116" y="214211"/>
            <a:chExt cx="14795004" cy="8010346"/>
          </a:xfrm>
        </p:grpSpPr>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2442">
              <a:off x="116116" y="214211"/>
              <a:ext cx="14498363" cy="801034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53916" y="345512"/>
              <a:ext cx="13708561" cy="7573980"/>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183534" y="564923"/>
              <a:ext cx="13727586" cy="7584488"/>
            </a:xfrm>
            <a:prstGeom prst="rect">
              <a:avLst/>
            </a:prstGeom>
          </p:spPr>
        </p:pic>
      </p:grpSp>
      <p:sp>
        <p:nvSpPr>
          <p:cNvPr id="6" name="TextBox 6"/>
          <p:cNvSpPr txBox="1"/>
          <p:nvPr/>
        </p:nvSpPr>
        <p:spPr>
          <a:xfrm>
            <a:off x="1" y="2825778"/>
            <a:ext cx="10058399" cy="2891817"/>
          </a:xfrm>
          <a:prstGeom prst="rect">
            <a:avLst/>
          </a:prstGeom>
        </p:spPr>
        <p:txBody>
          <a:bodyPr wrap="square" lIns="0" tIns="0" rIns="0" bIns="0" rtlCol="0" anchor="t">
            <a:spAutoFit/>
          </a:bodyPr>
          <a:lstStyle/>
          <a:p>
            <a:pPr algn="ctr">
              <a:lnSpc>
                <a:spcPts val="7700"/>
              </a:lnSpc>
            </a:pPr>
            <a:r>
              <a:rPr lang="en-US" sz="5500">
                <a:solidFill>
                  <a:srgbClr val="522E91"/>
                </a:solidFill>
                <a:latin typeface="Glacial Indifference Bold"/>
              </a:rPr>
              <a:t>Graduation Ceremony Expenses</a:t>
            </a:r>
          </a:p>
          <a:p>
            <a:pPr algn="ctr">
              <a:lnSpc>
                <a:spcPts val="7700"/>
              </a:lnSpc>
            </a:pPr>
            <a:r>
              <a:rPr lang="en-US" sz="2800">
                <a:solidFill>
                  <a:srgbClr val="522E91"/>
                </a:solidFill>
                <a:latin typeface="Glacial Indifference Bold"/>
              </a:rPr>
              <a:t>September 19, 2023</a:t>
            </a:r>
          </a:p>
        </p:txBody>
      </p:sp>
      <p:grpSp>
        <p:nvGrpSpPr>
          <p:cNvPr id="8" name="Group 8"/>
          <p:cNvGrpSpPr/>
          <p:nvPr/>
        </p:nvGrpSpPr>
        <p:grpSpPr>
          <a:xfrm>
            <a:off x="3693011" y="5675067"/>
            <a:ext cx="2672379" cy="1320093"/>
            <a:chOff x="0" y="0"/>
            <a:chExt cx="3563172" cy="1760124"/>
          </a:xfrm>
        </p:grpSpPr>
        <p:pic>
          <p:nvPicPr>
            <p:cNvPr id="9" name="Picture 9"/>
            <p:cNvPicPr>
              <a:picLocks noChangeAspect="1"/>
            </p:cNvPicPr>
            <p:nvPr/>
          </p:nvPicPr>
          <p:blipFill>
            <a:blip r:embed="rId8"/>
            <a:srcRect/>
            <a:stretch>
              <a:fillRect/>
            </a:stretch>
          </p:blipFill>
          <p:spPr>
            <a:xfrm>
              <a:off x="225664" y="0"/>
              <a:ext cx="3111845" cy="1241626"/>
            </a:xfrm>
            <a:prstGeom prst="rect">
              <a:avLst/>
            </a:prstGeom>
          </p:spPr>
        </p:pic>
        <p:sp>
          <p:nvSpPr>
            <p:cNvPr id="10" name="TextBox 10"/>
            <p:cNvSpPr txBox="1"/>
            <p:nvPr/>
          </p:nvSpPr>
          <p:spPr>
            <a:xfrm>
              <a:off x="0" y="1458514"/>
              <a:ext cx="3563172" cy="301609"/>
            </a:xfrm>
            <a:prstGeom prst="rect">
              <a:avLst/>
            </a:prstGeom>
          </p:spPr>
          <p:txBody>
            <a:bodyPr lIns="0" tIns="0" rIns="0" bIns="0" rtlCol="0" anchor="t">
              <a:spAutoFit/>
            </a:bodyPr>
            <a:lstStyle/>
            <a:p>
              <a:pPr algn="ctr">
                <a:lnSpc>
                  <a:spcPts val="1977"/>
                </a:lnSpc>
              </a:pPr>
              <a:r>
                <a:rPr lang="en-US" sz="1412">
                  <a:solidFill>
                    <a:srgbClr val="522E91"/>
                  </a:solidFill>
                  <a:latin typeface="Open Sans Bold Italics"/>
                </a:rPr>
                <a:t>Educating Students for Success.</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p>
          </p:txBody>
        </p:sp>
      </p:grpSp>
      <p:pic>
        <p:nvPicPr>
          <p:cNvPr id="5" name="Picture 5"/>
          <p:cNvPicPr>
            <a:picLocks noChangeAspect="1"/>
          </p:cNvPicPr>
          <p:nvPr/>
        </p:nvPicPr>
        <p:blipFill>
          <a:blip r:embed="rId3"/>
          <a:srcRect/>
          <a:stretch>
            <a:fillRect/>
          </a:stretch>
        </p:blipFill>
        <p:spPr>
          <a:xfrm>
            <a:off x="623326" y="7381834"/>
            <a:ext cx="266640" cy="319559"/>
          </a:xfrm>
          <a:prstGeom prst="rect">
            <a:avLst/>
          </a:prstGeom>
        </p:spPr>
      </p:pic>
      <p:sp>
        <p:nvSpPr>
          <p:cNvPr id="7" name="TextBox 7"/>
          <p:cNvSpPr txBox="1"/>
          <p:nvPr/>
        </p:nvSpPr>
        <p:spPr>
          <a:xfrm>
            <a:off x="8826770" y="7439080"/>
            <a:ext cx="852810" cy="203261"/>
          </a:xfrm>
          <a:prstGeom prst="rect">
            <a:avLst/>
          </a:prstGeom>
        </p:spPr>
        <p:txBody>
          <a:bodyPr lIns="0" tIns="0" rIns="0" bIns="0" rtlCol="0" anchor="t">
            <a:spAutoFit/>
          </a:bodyPr>
          <a:lstStyle/>
          <a:p>
            <a:pPr marL="0" lvl="0" indent="0" algn="ctr">
              <a:lnSpc>
                <a:spcPts val="1679"/>
              </a:lnSpc>
              <a:spcBef>
                <a:spcPct val="0"/>
              </a:spcBef>
            </a:pPr>
            <a:r>
              <a:rPr lang="en-US" sz="1200" spc="38" dirty="0">
                <a:solidFill>
                  <a:srgbClr val="000000"/>
                </a:solidFill>
                <a:latin typeface="Open Sans"/>
              </a:rPr>
              <a:t>Page 1 of 6</a:t>
            </a:r>
          </a:p>
        </p:txBody>
      </p:sp>
      <p:sp>
        <p:nvSpPr>
          <p:cNvPr id="8" name="TextBox 8"/>
          <p:cNvSpPr txBox="1"/>
          <p:nvPr/>
        </p:nvSpPr>
        <p:spPr>
          <a:xfrm>
            <a:off x="464062" y="2126898"/>
            <a:ext cx="9435074" cy="3491469"/>
          </a:xfrm>
          <a:prstGeom prst="rect">
            <a:avLst/>
          </a:prstGeom>
        </p:spPr>
        <p:txBody>
          <a:bodyPr wrap="square" lIns="0" tIns="0" rIns="0" bIns="0" rtlCol="0" anchor="t">
            <a:spAutoFit/>
          </a:bodyPr>
          <a:lstStyle/>
          <a:p>
            <a:pPr>
              <a:lnSpc>
                <a:spcPct val="150000"/>
              </a:lnSpc>
            </a:pPr>
            <a:r>
              <a:rPr lang="en-US" sz="4800" b="1" dirty="0">
                <a:solidFill>
                  <a:srgbClr val="000000"/>
                </a:solidFill>
                <a:latin typeface="Open Sans"/>
              </a:rPr>
              <a:t>Graduation Ceremony Data: </a:t>
            </a:r>
          </a:p>
          <a:p>
            <a:pPr marL="800100" lvl="1" indent="-342900">
              <a:lnSpc>
                <a:spcPct val="150000"/>
              </a:lnSpc>
              <a:buFontTx/>
              <a:buChar char="-"/>
            </a:pPr>
            <a:r>
              <a:rPr lang="en-US" sz="3200" dirty="0">
                <a:solidFill>
                  <a:srgbClr val="000000"/>
                </a:solidFill>
                <a:latin typeface="Open Sans"/>
              </a:rPr>
              <a:t>Facility fees: UOP and Hutchins Street Square</a:t>
            </a:r>
            <a:endParaRPr lang="en-US" sz="3200" dirty="0">
              <a:solidFill>
                <a:srgbClr val="000000"/>
              </a:solidFill>
              <a:latin typeface="Open Sans"/>
              <a:ea typeface="Open Sans"/>
              <a:cs typeface="Open Sans"/>
            </a:endParaRPr>
          </a:p>
          <a:p>
            <a:pPr marL="800100" lvl="1" indent="-342900">
              <a:buFontTx/>
              <a:buChar char="-"/>
            </a:pPr>
            <a:r>
              <a:rPr lang="en-US" sz="3200" dirty="0">
                <a:solidFill>
                  <a:srgbClr val="000000"/>
                </a:solidFill>
                <a:latin typeface="Open Sans"/>
              </a:rPr>
              <a:t>Streaming fees: Need to contract with a private company, SJCOE no longer streaming</a:t>
            </a:r>
            <a:endParaRPr lang="en-US" sz="3200" dirty="0">
              <a:solidFill>
                <a:srgbClr val="000000"/>
              </a:solidFill>
              <a:latin typeface="Open Sans"/>
              <a:ea typeface="Open Sans"/>
              <a:cs typeface="Open Sans"/>
            </a:endParaRPr>
          </a:p>
          <a:p>
            <a:pPr marL="800100" lvl="1" indent="-342900">
              <a:lnSpc>
                <a:spcPct val="150000"/>
              </a:lnSpc>
              <a:buFontTx/>
              <a:buChar char="-"/>
            </a:pPr>
            <a:r>
              <a:rPr lang="en-US" sz="3200" dirty="0">
                <a:solidFill>
                  <a:srgbClr val="000000"/>
                </a:solidFill>
                <a:latin typeface="Open Sans"/>
              </a:rPr>
              <a:t>Streaming views have been declining</a:t>
            </a:r>
            <a:endParaRPr lang="en-US" sz="3200" dirty="0">
              <a:solidFill>
                <a:srgbClr val="000000"/>
              </a:solidFill>
              <a:latin typeface="Open Sans"/>
              <a:ea typeface="Open Sans"/>
              <a:cs typeface="Open Sans"/>
            </a:endParaRPr>
          </a:p>
        </p:txBody>
      </p:sp>
      <p:sp>
        <p:nvSpPr>
          <p:cNvPr id="9" name="Rectangle 8">
            <a:extLst>
              <a:ext uri="{FF2B5EF4-FFF2-40B4-BE49-F238E27FC236}">
                <a16:creationId xmlns:a16="http://schemas.microsoft.com/office/drawing/2014/main" id="{A3DD90FB-88E1-29F9-C4E9-D0CFFF160A2C}"/>
              </a:ext>
            </a:extLst>
          </p:cNvPr>
          <p:cNvSpPr/>
          <p:nvPr/>
        </p:nvSpPr>
        <p:spPr>
          <a:xfrm>
            <a:off x="-3048" y="420141"/>
            <a:ext cx="10058400" cy="1018696"/>
          </a:xfrm>
          <a:prstGeom prst="rect">
            <a:avLst/>
          </a:prstGeom>
          <a:solidFill>
            <a:srgbClr val="522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a:solidFill>
                  <a:srgbClr val="7FB439"/>
                </a:solidFill>
                <a:latin typeface="Glacial Indifference Bold" panose="020B0604020202020204" charset="0"/>
              </a:rPr>
              <a:t> Graduation 2024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p>
          </p:txBody>
        </p:sp>
      </p:grpSp>
      <p:pic>
        <p:nvPicPr>
          <p:cNvPr id="5" name="Picture 5"/>
          <p:cNvPicPr>
            <a:picLocks noChangeAspect="1"/>
          </p:cNvPicPr>
          <p:nvPr/>
        </p:nvPicPr>
        <p:blipFill>
          <a:blip r:embed="rId3"/>
          <a:srcRect/>
          <a:stretch>
            <a:fillRect/>
          </a:stretch>
        </p:blipFill>
        <p:spPr>
          <a:xfrm>
            <a:off x="623326" y="7381834"/>
            <a:ext cx="266640" cy="319559"/>
          </a:xfrm>
          <a:prstGeom prst="rect">
            <a:avLst/>
          </a:prstGeom>
        </p:spPr>
      </p:pic>
      <p:sp>
        <p:nvSpPr>
          <p:cNvPr id="7" name="TextBox 7"/>
          <p:cNvSpPr txBox="1"/>
          <p:nvPr/>
        </p:nvSpPr>
        <p:spPr>
          <a:xfrm>
            <a:off x="8826770" y="7439080"/>
            <a:ext cx="852810" cy="203261"/>
          </a:xfrm>
          <a:prstGeom prst="rect">
            <a:avLst/>
          </a:prstGeom>
        </p:spPr>
        <p:txBody>
          <a:bodyPr lIns="0" tIns="0" rIns="0" bIns="0" rtlCol="0" anchor="t">
            <a:spAutoFit/>
          </a:bodyPr>
          <a:lstStyle/>
          <a:p>
            <a:pPr marL="0" lvl="0" indent="0" algn="ctr">
              <a:lnSpc>
                <a:spcPts val="1679"/>
              </a:lnSpc>
              <a:spcBef>
                <a:spcPct val="0"/>
              </a:spcBef>
            </a:pPr>
            <a:r>
              <a:rPr lang="en-US" sz="1200" spc="38" dirty="0">
                <a:solidFill>
                  <a:srgbClr val="000000"/>
                </a:solidFill>
                <a:latin typeface="Open Sans"/>
              </a:rPr>
              <a:t>Page 2 of 6</a:t>
            </a:r>
          </a:p>
        </p:txBody>
      </p:sp>
      <p:sp>
        <p:nvSpPr>
          <p:cNvPr id="8" name="TextBox 8"/>
          <p:cNvSpPr txBox="1"/>
          <p:nvPr/>
        </p:nvSpPr>
        <p:spPr>
          <a:xfrm>
            <a:off x="640743" y="1518059"/>
            <a:ext cx="8458200" cy="5805500"/>
          </a:xfrm>
          <a:prstGeom prst="rect">
            <a:avLst/>
          </a:prstGeom>
        </p:spPr>
        <p:txBody>
          <a:bodyPr wrap="square" lIns="0" tIns="0" rIns="0" bIns="0" rtlCol="0" anchor="t">
            <a:spAutoFit/>
          </a:bodyPr>
          <a:lstStyle/>
          <a:p>
            <a:pPr>
              <a:lnSpc>
                <a:spcPts val="3500"/>
              </a:lnSpc>
            </a:pPr>
            <a:r>
              <a:rPr lang="en-US" sz="2800" dirty="0"/>
              <a:t>Equipment Rental-Stage w/ramp, pipe &amp; drape, chairs, podium, cover, tables, audio</a:t>
            </a:r>
            <a:endParaRPr lang="en-US" sz="2800" dirty="0">
              <a:solidFill>
                <a:srgbClr val="000000"/>
              </a:solidFill>
              <a:latin typeface="Open Sans"/>
            </a:endParaRPr>
          </a:p>
          <a:p>
            <a:pPr marL="342900" indent="-342900">
              <a:lnSpc>
                <a:spcPts val="3500"/>
              </a:lnSpc>
              <a:buFontTx/>
              <a:buChar char="-"/>
            </a:pPr>
            <a:r>
              <a:rPr lang="en-US" sz="2800" dirty="0"/>
              <a:t>Facility Supervisor </a:t>
            </a:r>
          </a:p>
          <a:p>
            <a:pPr marL="342900" indent="-342900">
              <a:lnSpc>
                <a:spcPts val="3500"/>
              </a:lnSpc>
              <a:buFontTx/>
              <a:buChar char="-"/>
            </a:pPr>
            <a:r>
              <a:rPr lang="en-US" sz="2800" dirty="0"/>
              <a:t>Facility Workers </a:t>
            </a:r>
          </a:p>
          <a:p>
            <a:pPr marL="342900" indent="-342900">
              <a:lnSpc>
                <a:spcPts val="3500"/>
              </a:lnSpc>
              <a:buFontTx/>
              <a:buChar char="-"/>
            </a:pPr>
            <a:r>
              <a:rPr lang="en-US" sz="2800" dirty="0"/>
              <a:t>Public Safety Event Officer</a:t>
            </a:r>
          </a:p>
          <a:p>
            <a:pPr marL="342900" indent="-342900">
              <a:lnSpc>
                <a:spcPts val="3500"/>
              </a:lnSpc>
              <a:buFontTx/>
              <a:buChar char="-"/>
            </a:pPr>
            <a:r>
              <a:rPr lang="en-US" sz="2800" dirty="0"/>
              <a:t>Public Safety Workers</a:t>
            </a:r>
          </a:p>
          <a:p>
            <a:pPr marL="342900" indent="-342900">
              <a:lnSpc>
                <a:spcPts val="3500"/>
              </a:lnSpc>
              <a:buFontTx/>
              <a:buChar char="-"/>
            </a:pPr>
            <a:r>
              <a:rPr lang="en-US" sz="2800" dirty="0"/>
              <a:t>Parking Control Workers</a:t>
            </a:r>
          </a:p>
          <a:p>
            <a:pPr marL="342900" indent="-342900">
              <a:lnSpc>
                <a:spcPts val="3500"/>
              </a:lnSpc>
              <a:buFontTx/>
              <a:buChar char="-"/>
            </a:pPr>
            <a:r>
              <a:rPr lang="en-US" sz="2800" dirty="0"/>
              <a:t>Cleaning Fee</a:t>
            </a:r>
            <a:endParaRPr lang="en-US" sz="2800" dirty="0">
              <a:cs typeface="Calibri"/>
            </a:endParaRPr>
          </a:p>
          <a:p>
            <a:pPr marL="342900" indent="-342900">
              <a:lnSpc>
                <a:spcPts val="3500"/>
              </a:lnSpc>
              <a:buFontTx/>
              <a:buChar char="-"/>
            </a:pPr>
            <a:r>
              <a:rPr lang="en-US" sz="2800" dirty="0">
                <a:latin typeface="+mj-lt"/>
              </a:rPr>
              <a:t>A.G. Spanos Center at UOP</a:t>
            </a:r>
          </a:p>
          <a:p>
            <a:pPr marL="800100" lvl="1" indent="-342900">
              <a:lnSpc>
                <a:spcPts val="3500"/>
              </a:lnSpc>
              <a:buFontTx/>
              <a:buChar char="-"/>
            </a:pPr>
            <a:r>
              <a:rPr lang="en-US" sz="2800" dirty="0">
                <a:solidFill>
                  <a:srgbClr val="000000"/>
                </a:solidFill>
                <a:latin typeface="+mj-lt"/>
              </a:rPr>
              <a:t>$14,000 per comprehensive high school (4 days)</a:t>
            </a:r>
          </a:p>
          <a:p>
            <a:pPr marL="342900" indent="-342900">
              <a:lnSpc>
                <a:spcPts val="3500"/>
              </a:lnSpc>
              <a:buFontTx/>
              <a:buChar char="-"/>
            </a:pPr>
            <a:r>
              <a:rPr lang="en-US" sz="2800" dirty="0">
                <a:solidFill>
                  <a:srgbClr val="000000"/>
                </a:solidFill>
                <a:latin typeface="+mj-lt"/>
              </a:rPr>
              <a:t>Hutchins Street Square</a:t>
            </a:r>
          </a:p>
          <a:p>
            <a:pPr marL="800100" lvl="1" indent="-342900">
              <a:lnSpc>
                <a:spcPts val="3500"/>
              </a:lnSpc>
              <a:buFontTx/>
              <a:buChar char="-"/>
            </a:pPr>
            <a:r>
              <a:rPr lang="en-US" sz="2800" dirty="0">
                <a:solidFill>
                  <a:srgbClr val="000000"/>
                </a:solidFill>
                <a:latin typeface="+mj-lt"/>
              </a:rPr>
              <a:t>$2,000 per day for smaller schools (3 days)</a:t>
            </a:r>
          </a:p>
          <a:p>
            <a:pPr marL="342900" indent="-342900">
              <a:lnSpc>
                <a:spcPts val="3500"/>
              </a:lnSpc>
              <a:buFontTx/>
              <a:buChar char="-"/>
            </a:pPr>
            <a:endParaRPr lang="en-US" sz="2500" dirty="0">
              <a:solidFill>
                <a:srgbClr val="000000"/>
              </a:solidFill>
              <a:latin typeface="Open Sans"/>
            </a:endParaRPr>
          </a:p>
        </p:txBody>
      </p:sp>
      <p:sp>
        <p:nvSpPr>
          <p:cNvPr id="9" name="Rectangle 8">
            <a:extLst>
              <a:ext uri="{FF2B5EF4-FFF2-40B4-BE49-F238E27FC236}">
                <a16:creationId xmlns:a16="http://schemas.microsoft.com/office/drawing/2014/main" id="{69210292-1D6E-AE86-7891-96A88166CF0B}"/>
              </a:ext>
            </a:extLst>
          </p:cNvPr>
          <p:cNvSpPr/>
          <p:nvPr/>
        </p:nvSpPr>
        <p:spPr>
          <a:xfrm>
            <a:off x="-3048" y="420141"/>
            <a:ext cx="10058400" cy="1018696"/>
          </a:xfrm>
          <a:prstGeom prst="rect">
            <a:avLst/>
          </a:prstGeom>
          <a:solidFill>
            <a:srgbClr val="522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dirty="0">
                <a:solidFill>
                  <a:srgbClr val="7FB439"/>
                </a:solidFill>
                <a:latin typeface="Glacial Indifference Bold" panose="020B0604020202020204" charset="0"/>
              </a:rPr>
              <a:t>Facility Fees</a:t>
            </a:r>
          </a:p>
        </p:txBody>
      </p:sp>
    </p:spTree>
    <p:extLst>
      <p:ext uri="{BB962C8B-B14F-4D97-AF65-F5344CB8AC3E}">
        <p14:creationId xmlns:p14="http://schemas.microsoft.com/office/powerpoint/2010/main" val="21410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p>
          </p:txBody>
        </p:sp>
      </p:grpSp>
      <p:pic>
        <p:nvPicPr>
          <p:cNvPr id="5" name="Picture 5"/>
          <p:cNvPicPr>
            <a:picLocks noChangeAspect="1"/>
          </p:cNvPicPr>
          <p:nvPr/>
        </p:nvPicPr>
        <p:blipFill>
          <a:blip r:embed="rId3"/>
          <a:srcRect/>
          <a:stretch>
            <a:fillRect/>
          </a:stretch>
        </p:blipFill>
        <p:spPr>
          <a:xfrm>
            <a:off x="623326" y="7381834"/>
            <a:ext cx="266640" cy="319559"/>
          </a:xfrm>
          <a:prstGeom prst="rect">
            <a:avLst/>
          </a:prstGeom>
        </p:spPr>
      </p:pic>
      <p:sp>
        <p:nvSpPr>
          <p:cNvPr id="7" name="TextBox 7"/>
          <p:cNvSpPr txBox="1"/>
          <p:nvPr/>
        </p:nvSpPr>
        <p:spPr>
          <a:xfrm>
            <a:off x="8806222" y="7439080"/>
            <a:ext cx="852810" cy="203261"/>
          </a:xfrm>
          <a:prstGeom prst="rect">
            <a:avLst/>
          </a:prstGeom>
        </p:spPr>
        <p:txBody>
          <a:bodyPr lIns="0" tIns="0" rIns="0" bIns="0" rtlCol="0" anchor="t">
            <a:spAutoFit/>
          </a:bodyPr>
          <a:lstStyle/>
          <a:p>
            <a:pPr marL="0" lvl="0" indent="0" algn="ctr">
              <a:lnSpc>
                <a:spcPts val="1679"/>
              </a:lnSpc>
              <a:spcBef>
                <a:spcPct val="0"/>
              </a:spcBef>
            </a:pPr>
            <a:r>
              <a:rPr lang="en-US" sz="1200" spc="38" dirty="0">
                <a:solidFill>
                  <a:srgbClr val="000000"/>
                </a:solidFill>
                <a:latin typeface="Open Sans"/>
              </a:rPr>
              <a:t>Page 3 of 6</a:t>
            </a:r>
          </a:p>
        </p:txBody>
      </p:sp>
      <p:sp>
        <p:nvSpPr>
          <p:cNvPr id="8" name="TextBox 8"/>
          <p:cNvSpPr txBox="1"/>
          <p:nvPr/>
        </p:nvSpPr>
        <p:spPr>
          <a:xfrm>
            <a:off x="623326" y="2226976"/>
            <a:ext cx="8458200" cy="2663614"/>
          </a:xfrm>
          <a:prstGeom prst="rect">
            <a:avLst/>
          </a:prstGeom>
        </p:spPr>
        <p:txBody>
          <a:bodyPr wrap="square" lIns="0" tIns="0" rIns="0" bIns="0" rtlCol="0" anchor="t">
            <a:spAutoFit/>
          </a:bodyPr>
          <a:lstStyle/>
          <a:p>
            <a:pPr>
              <a:lnSpc>
                <a:spcPts val="3500"/>
              </a:lnSpc>
            </a:pPr>
            <a:r>
              <a:rPr lang="en-US" sz="2800" dirty="0"/>
              <a:t>UOP total cost for facility use for 2023 	$49,180 </a:t>
            </a:r>
          </a:p>
          <a:p>
            <a:pPr marL="457200" indent="-457200">
              <a:lnSpc>
                <a:spcPts val="3500"/>
              </a:lnSpc>
              <a:buFont typeface="Arial" panose="020B0604020202020204" pitchFamily="34" charset="0"/>
              <a:buChar char="•"/>
            </a:pPr>
            <a:r>
              <a:rPr lang="en-US" sz="2800" dirty="0">
                <a:solidFill>
                  <a:srgbClr val="000000"/>
                </a:solidFill>
                <a:latin typeface="+mj-lt"/>
              </a:rPr>
              <a:t>Paid from general funds</a:t>
            </a:r>
          </a:p>
          <a:p>
            <a:pPr marL="457200" indent="-457200">
              <a:lnSpc>
                <a:spcPts val="3500"/>
              </a:lnSpc>
              <a:buFont typeface="Arial" panose="020B0604020202020204" pitchFamily="34" charset="0"/>
              <a:buChar char="•"/>
            </a:pPr>
            <a:endParaRPr lang="en-US" sz="2800" dirty="0">
              <a:solidFill>
                <a:srgbClr val="000000"/>
              </a:solidFill>
              <a:latin typeface="+mj-lt"/>
            </a:endParaRPr>
          </a:p>
          <a:p>
            <a:pPr>
              <a:lnSpc>
                <a:spcPts val="3500"/>
              </a:lnSpc>
            </a:pPr>
            <a:r>
              <a:rPr lang="en-US" sz="2800" dirty="0">
                <a:solidFill>
                  <a:srgbClr val="000000"/>
                </a:solidFill>
                <a:latin typeface="+mj-lt"/>
              </a:rPr>
              <a:t>UOP total cost for facility use for 2024		 $50,640</a:t>
            </a:r>
          </a:p>
          <a:p>
            <a:pPr marL="457200" indent="-457200">
              <a:lnSpc>
                <a:spcPts val="3500"/>
              </a:lnSpc>
              <a:buFont typeface="Arial" panose="020B0604020202020204" pitchFamily="34" charset="0"/>
              <a:buChar char="•"/>
            </a:pPr>
            <a:r>
              <a:rPr lang="en-US" sz="2800" dirty="0">
                <a:solidFill>
                  <a:srgbClr val="000000"/>
                </a:solidFill>
                <a:latin typeface="+mj-lt"/>
              </a:rPr>
              <a:t>To be paid from general funds</a:t>
            </a:r>
          </a:p>
          <a:p>
            <a:pPr marL="342900" indent="-342900">
              <a:lnSpc>
                <a:spcPts val="3500"/>
              </a:lnSpc>
              <a:buFontTx/>
              <a:buChar char="-"/>
            </a:pPr>
            <a:endParaRPr lang="en-US" sz="2500" dirty="0">
              <a:solidFill>
                <a:srgbClr val="000000"/>
              </a:solidFill>
              <a:latin typeface="Open Sans"/>
            </a:endParaRPr>
          </a:p>
        </p:txBody>
      </p:sp>
      <p:sp>
        <p:nvSpPr>
          <p:cNvPr id="9" name="Rectangle 8">
            <a:extLst>
              <a:ext uri="{FF2B5EF4-FFF2-40B4-BE49-F238E27FC236}">
                <a16:creationId xmlns:a16="http://schemas.microsoft.com/office/drawing/2014/main" id="{69210292-1D6E-AE86-7891-96A88166CF0B}"/>
              </a:ext>
            </a:extLst>
          </p:cNvPr>
          <p:cNvSpPr/>
          <p:nvPr/>
        </p:nvSpPr>
        <p:spPr>
          <a:xfrm>
            <a:off x="-3048" y="420141"/>
            <a:ext cx="10058400" cy="1018696"/>
          </a:xfrm>
          <a:prstGeom prst="rect">
            <a:avLst/>
          </a:prstGeom>
          <a:solidFill>
            <a:srgbClr val="522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dirty="0">
                <a:solidFill>
                  <a:srgbClr val="7FB439"/>
                </a:solidFill>
                <a:latin typeface="Glacial Indifference Bold" panose="020B0604020202020204" charset="0"/>
              </a:rPr>
              <a:t>Facility Fees</a:t>
            </a:r>
          </a:p>
        </p:txBody>
      </p:sp>
    </p:spTree>
    <p:extLst>
      <p:ext uri="{BB962C8B-B14F-4D97-AF65-F5344CB8AC3E}">
        <p14:creationId xmlns:p14="http://schemas.microsoft.com/office/powerpoint/2010/main" val="81436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p>
          </p:txBody>
        </p:sp>
      </p:grpSp>
      <p:pic>
        <p:nvPicPr>
          <p:cNvPr id="5" name="Picture 5"/>
          <p:cNvPicPr>
            <a:picLocks noChangeAspect="1"/>
          </p:cNvPicPr>
          <p:nvPr/>
        </p:nvPicPr>
        <p:blipFill>
          <a:blip r:embed="rId3"/>
          <a:srcRect/>
          <a:stretch>
            <a:fillRect/>
          </a:stretch>
        </p:blipFill>
        <p:spPr>
          <a:xfrm>
            <a:off x="613278" y="7381834"/>
            <a:ext cx="266640" cy="319559"/>
          </a:xfrm>
          <a:prstGeom prst="rect">
            <a:avLst/>
          </a:prstGeom>
        </p:spPr>
      </p:pic>
      <p:sp>
        <p:nvSpPr>
          <p:cNvPr id="7" name="TextBox 7"/>
          <p:cNvSpPr txBox="1"/>
          <p:nvPr/>
        </p:nvSpPr>
        <p:spPr>
          <a:xfrm>
            <a:off x="8826770" y="7439080"/>
            <a:ext cx="852810" cy="203261"/>
          </a:xfrm>
          <a:prstGeom prst="rect">
            <a:avLst/>
          </a:prstGeom>
        </p:spPr>
        <p:txBody>
          <a:bodyPr lIns="0" tIns="0" rIns="0" bIns="0" rtlCol="0" anchor="t">
            <a:spAutoFit/>
          </a:bodyPr>
          <a:lstStyle/>
          <a:p>
            <a:pPr marL="0" lvl="0" indent="0" algn="ctr">
              <a:lnSpc>
                <a:spcPts val="1679"/>
              </a:lnSpc>
              <a:spcBef>
                <a:spcPct val="0"/>
              </a:spcBef>
            </a:pPr>
            <a:r>
              <a:rPr lang="en-US" sz="1200" spc="38" dirty="0">
                <a:solidFill>
                  <a:srgbClr val="000000"/>
                </a:solidFill>
                <a:latin typeface="Open Sans"/>
              </a:rPr>
              <a:t>Page 4 of 6</a:t>
            </a:r>
          </a:p>
        </p:txBody>
      </p:sp>
      <p:sp>
        <p:nvSpPr>
          <p:cNvPr id="8" name="TextBox 8"/>
          <p:cNvSpPr txBox="1"/>
          <p:nvPr/>
        </p:nvSpPr>
        <p:spPr>
          <a:xfrm>
            <a:off x="858653" y="2205230"/>
            <a:ext cx="7701554" cy="769441"/>
          </a:xfrm>
          <a:prstGeom prst="rect">
            <a:avLst/>
          </a:prstGeom>
        </p:spPr>
        <p:txBody>
          <a:bodyPr wrap="square" lIns="0" tIns="0" rIns="0" bIns="0" rtlCol="0" anchor="t">
            <a:spAutoFit/>
          </a:bodyPr>
          <a:lstStyle/>
          <a:p>
            <a:pPr marL="342900" indent="-342900">
              <a:buFontTx/>
              <a:buChar char="-"/>
            </a:pPr>
            <a:r>
              <a:rPr lang="en-US" sz="2500">
                <a:solidFill>
                  <a:srgbClr val="000000"/>
                </a:solidFill>
                <a:latin typeface="Open Sans"/>
              </a:rPr>
              <a:t>Curricular, Instruction, Assessment </a:t>
            </a:r>
          </a:p>
          <a:p>
            <a:pPr marL="800100" lvl="1" indent="-342900">
              <a:buFontTx/>
              <a:buChar char="-"/>
            </a:pPr>
            <a:r>
              <a:rPr lang="en-US" sz="2500">
                <a:solidFill>
                  <a:srgbClr val="000000"/>
                </a:solidFill>
                <a:latin typeface="Open Sans"/>
              </a:rPr>
              <a:t>adoptions</a:t>
            </a:r>
          </a:p>
        </p:txBody>
      </p:sp>
      <p:sp>
        <p:nvSpPr>
          <p:cNvPr id="9" name="Rectangle 8">
            <a:extLst>
              <a:ext uri="{FF2B5EF4-FFF2-40B4-BE49-F238E27FC236}">
                <a16:creationId xmlns:a16="http://schemas.microsoft.com/office/drawing/2014/main" id="{F1E54775-04C2-DDFD-87D2-7AA37B372842}"/>
              </a:ext>
            </a:extLst>
          </p:cNvPr>
          <p:cNvSpPr/>
          <p:nvPr/>
        </p:nvSpPr>
        <p:spPr>
          <a:xfrm>
            <a:off x="-3048" y="420141"/>
            <a:ext cx="10058400" cy="1018696"/>
          </a:xfrm>
          <a:prstGeom prst="rect">
            <a:avLst/>
          </a:prstGeom>
          <a:solidFill>
            <a:srgbClr val="522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a:solidFill>
                  <a:srgbClr val="7FB439"/>
                </a:solidFill>
                <a:latin typeface="Glacial Indifference Bold" panose="020B0604020202020204" charset="0"/>
              </a:rPr>
              <a:t>Streaming Usage is Declining</a:t>
            </a:r>
          </a:p>
        </p:txBody>
      </p:sp>
      <p:pic>
        <p:nvPicPr>
          <p:cNvPr id="1026" name="Picture 2">
            <a:extLst>
              <a:ext uri="{FF2B5EF4-FFF2-40B4-BE49-F238E27FC236}">
                <a16:creationId xmlns:a16="http://schemas.microsoft.com/office/drawing/2014/main" id="{BFCB8B92-3BD2-ADC8-232A-801F08885E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387139"/>
            <a:ext cx="10058400" cy="6051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781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p>
          </p:txBody>
        </p:sp>
      </p:grpSp>
      <p:pic>
        <p:nvPicPr>
          <p:cNvPr id="5" name="Picture 5"/>
          <p:cNvPicPr>
            <a:picLocks noChangeAspect="1"/>
          </p:cNvPicPr>
          <p:nvPr/>
        </p:nvPicPr>
        <p:blipFill>
          <a:blip r:embed="rId3"/>
          <a:srcRect/>
          <a:stretch>
            <a:fillRect/>
          </a:stretch>
        </p:blipFill>
        <p:spPr>
          <a:xfrm>
            <a:off x="613278" y="7381834"/>
            <a:ext cx="266640" cy="319559"/>
          </a:xfrm>
          <a:prstGeom prst="rect">
            <a:avLst/>
          </a:prstGeom>
        </p:spPr>
      </p:pic>
      <p:sp>
        <p:nvSpPr>
          <p:cNvPr id="7" name="TextBox 7"/>
          <p:cNvSpPr txBox="1"/>
          <p:nvPr/>
        </p:nvSpPr>
        <p:spPr>
          <a:xfrm>
            <a:off x="8826770" y="7439080"/>
            <a:ext cx="852810" cy="203261"/>
          </a:xfrm>
          <a:prstGeom prst="rect">
            <a:avLst/>
          </a:prstGeom>
        </p:spPr>
        <p:txBody>
          <a:bodyPr lIns="0" tIns="0" rIns="0" bIns="0" rtlCol="0" anchor="t">
            <a:spAutoFit/>
          </a:bodyPr>
          <a:lstStyle/>
          <a:p>
            <a:pPr marL="0" lvl="0" indent="0" algn="ctr">
              <a:lnSpc>
                <a:spcPts val="1679"/>
              </a:lnSpc>
              <a:spcBef>
                <a:spcPct val="0"/>
              </a:spcBef>
            </a:pPr>
            <a:r>
              <a:rPr lang="en-US" sz="1200" spc="38" dirty="0">
                <a:solidFill>
                  <a:srgbClr val="000000"/>
                </a:solidFill>
                <a:latin typeface="Open Sans"/>
              </a:rPr>
              <a:t>Page 5 of 6</a:t>
            </a:r>
          </a:p>
        </p:txBody>
      </p:sp>
      <p:sp>
        <p:nvSpPr>
          <p:cNvPr id="9" name="Rectangle 8">
            <a:extLst>
              <a:ext uri="{FF2B5EF4-FFF2-40B4-BE49-F238E27FC236}">
                <a16:creationId xmlns:a16="http://schemas.microsoft.com/office/drawing/2014/main" id="{F1E54775-04C2-DDFD-87D2-7AA37B372842}"/>
              </a:ext>
            </a:extLst>
          </p:cNvPr>
          <p:cNvSpPr/>
          <p:nvPr/>
        </p:nvSpPr>
        <p:spPr>
          <a:xfrm>
            <a:off x="-3048" y="420141"/>
            <a:ext cx="10058400" cy="1018696"/>
          </a:xfrm>
          <a:prstGeom prst="rect">
            <a:avLst/>
          </a:prstGeom>
          <a:solidFill>
            <a:srgbClr val="522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a:solidFill>
                  <a:srgbClr val="7FB439"/>
                </a:solidFill>
                <a:latin typeface="Glacial Indifference Bold" panose="020B0604020202020204" charset="0"/>
              </a:rPr>
              <a:t>Streaming Views and Fees</a:t>
            </a:r>
          </a:p>
        </p:txBody>
      </p:sp>
      <p:graphicFrame>
        <p:nvGraphicFramePr>
          <p:cNvPr id="6" name="Table 5">
            <a:extLst>
              <a:ext uri="{FF2B5EF4-FFF2-40B4-BE49-F238E27FC236}">
                <a16:creationId xmlns:a16="http://schemas.microsoft.com/office/drawing/2014/main" id="{719506B1-F303-110A-8E05-9E091778F7BC}"/>
              </a:ext>
            </a:extLst>
          </p:cNvPr>
          <p:cNvGraphicFramePr>
            <a:graphicFrameLocks noGrp="1"/>
          </p:cNvGraphicFramePr>
          <p:nvPr>
            <p:extLst>
              <p:ext uri="{D42A27DB-BD31-4B8C-83A1-F6EECF244321}">
                <p14:modId xmlns:p14="http://schemas.microsoft.com/office/powerpoint/2010/main" val="22342195"/>
              </p:ext>
            </p:extLst>
          </p:nvPr>
        </p:nvGraphicFramePr>
        <p:xfrm>
          <a:off x="1118141" y="1555020"/>
          <a:ext cx="7708629" cy="4830540"/>
        </p:xfrm>
        <a:graphic>
          <a:graphicData uri="http://schemas.openxmlformats.org/drawingml/2006/table">
            <a:tbl>
              <a:tblPr/>
              <a:tblGrid>
                <a:gridCol w="3218552">
                  <a:extLst>
                    <a:ext uri="{9D8B030D-6E8A-4147-A177-3AD203B41FA5}">
                      <a16:colId xmlns:a16="http://schemas.microsoft.com/office/drawing/2014/main" val="2610987135"/>
                    </a:ext>
                  </a:extLst>
                </a:gridCol>
                <a:gridCol w="1549672">
                  <a:extLst>
                    <a:ext uri="{9D8B030D-6E8A-4147-A177-3AD203B41FA5}">
                      <a16:colId xmlns:a16="http://schemas.microsoft.com/office/drawing/2014/main" val="4205782437"/>
                    </a:ext>
                  </a:extLst>
                </a:gridCol>
                <a:gridCol w="1509938">
                  <a:extLst>
                    <a:ext uri="{9D8B030D-6E8A-4147-A177-3AD203B41FA5}">
                      <a16:colId xmlns:a16="http://schemas.microsoft.com/office/drawing/2014/main" val="905975300"/>
                    </a:ext>
                  </a:extLst>
                </a:gridCol>
                <a:gridCol w="1430467">
                  <a:extLst>
                    <a:ext uri="{9D8B030D-6E8A-4147-A177-3AD203B41FA5}">
                      <a16:colId xmlns:a16="http://schemas.microsoft.com/office/drawing/2014/main" val="35080639"/>
                    </a:ext>
                  </a:extLst>
                </a:gridCol>
              </a:tblGrid>
              <a:tr h="704290">
                <a:tc>
                  <a:txBody>
                    <a:bodyPr/>
                    <a:lstStyle/>
                    <a:p>
                      <a:pPr algn="ctr" rtl="0" fontAlgn="b"/>
                      <a:r>
                        <a:rPr lang="en-US" sz="2400" b="1">
                          <a:effectLst/>
                          <a:latin typeface="+mj-lt"/>
                        </a:rPr>
                        <a:t>Site</a:t>
                      </a:r>
                    </a:p>
                  </a:txBody>
                  <a:tcPr marL="28575" marR="28575" marT="19050" marB="19050" anchor="b">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en-US" sz="2400" b="1">
                          <a:effectLst/>
                          <a:latin typeface="+mj-lt"/>
                        </a:rPr>
                        <a:t>2020-21 Streams</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en-US" sz="2400" b="1">
                          <a:effectLst/>
                          <a:latin typeface="+mj-lt"/>
                        </a:rPr>
                        <a:t>2021-22 Streams</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en-US" sz="2400" b="1">
                          <a:effectLst/>
                          <a:latin typeface="+mj-lt"/>
                        </a:rPr>
                        <a:t>2022-23 Streams</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440279487"/>
                  </a:ext>
                </a:extLst>
              </a:tr>
              <a:tr h="385366">
                <a:tc>
                  <a:txBody>
                    <a:bodyPr/>
                    <a:lstStyle/>
                    <a:p>
                      <a:pPr rtl="0" fontAlgn="b"/>
                      <a:r>
                        <a:rPr lang="en-US" sz="2400" b="0">
                          <a:effectLst/>
                          <a:latin typeface="+mj-lt"/>
                        </a:rPr>
                        <a:t>Bear Creek High</a:t>
                      </a:r>
                    </a:p>
                  </a:txBody>
                  <a:tcPr marL="28575" marR="28575" marT="19050" marB="19050" anchor="b">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effectLst/>
                          <a:latin typeface="+mj-lt"/>
                        </a:rPr>
                        <a:t>8,414</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effectLst/>
                          <a:latin typeface="+mj-lt"/>
                        </a:rPr>
                        <a:t>7,582</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effectLst/>
                          <a:latin typeface="+mj-lt"/>
                        </a:rPr>
                        <a:t>3,066</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585445335"/>
                  </a:ext>
                </a:extLst>
              </a:tr>
              <a:tr h="385366">
                <a:tc>
                  <a:txBody>
                    <a:bodyPr/>
                    <a:lstStyle/>
                    <a:p>
                      <a:pPr rtl="0" fontAlgn="b"/>
                      <a:r>
                        <a:rPr lang="en-US" sz="2400" b="0">
                          <a:effectLst/>
                          <a:latin typeface="+mj-lt"/>
                        </a:rPr>
                        <a:t>Independence High</a:t>
                      </a:r>
                    </a:p>
                  </a:txBody>
                  <a:tcPr marL="28575" marR="28575" marT="19050" marB="19050" anchor="b">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solidFill>
                            <a:srgbClr val="0D0D0D"/>
                          </a:solidFill>
                          <a:effectLst/>
                          <a:latin typeface="+mj-lt"/>
                        </a:rPr>
                        <a:t>646</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solidFill>
                            <a:srgbClr val="0D0D0D"/>
                          </a:solidFill>
                          <a:effectLst/>
                          <a:latin typeface="+mj-lt"/>
                        </a:rPr>
                        <a:t>638</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solidFill>
                            <a:srgbClr val="0D0D0D"/>
                          </a:solidFill>
                          <a:effectLst/>
                          <a:latin typeface="+mj-lt"/>
                        </a:rPr>
                        <a:t>626</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74904363"/>
                  </a:ext>
                </a:extLst>
              </a:tr>
              <a:tr h="385366">
                <a:tc>
                  <a:txBody>
                    <a:bodyPr/>
                    <a:lstStyle/>
                    <a:p>
                      <a:pPr rtl="0" fontAlgn="b"/>
                      <a:r>
                        <a:rPr lang="en-US" sz="2400" b="0">
                          <a:effectLst/>
                          <a:latin typeface="+mj-lt"/>
                        </a:rPr>
                        <a:t>Liberty High</a:t>
                      </a:r>
                    </a:p>
                  </a:txBody>
                  <a:tcPr marL="28575" marR="28575" marT="19050" marB="19050" anchor="b">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solidFill>
                            <a:srgbClr val="0D0D0D"/>
                          </a:solidFill>
                          <a:effectLst/>
                          <a:latin typeface="+mj-lt"/>
                        </a:rPr>
                        <a:t>245</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solidFill>
                            <a:srgbClr val="0D0D0D"/>
                          </a:solidFill>
                          <a:effectLst/>
                          <a:latin typeface="+mj-lt"/>
                        </a:rPr>
                        <a:t>401</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solidFill>
                            <a:srgbClr val="0D0D0D"/>
                          </a:solidFill>
                          <a:effectLst/>
                          <a:latin typeface="+mj-lt"/>
                        </a:rPr>
                        <a:t>298</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109836597"/>
                  </a:ext>
                </a:extLst>
              </a:tr>
              <a:tr h="426180">
                <a:tc>
                  <a:txBody>
                    <a:bodyPr/>
                    <a:lstStyle/>
                    <a:p>
                      <a:pPr rtl="0" fontAlgn="b"/>
                      <a:r>
                        <a:rPr lang="en-US" sz="2400" b="0">
                          <a:effectLst/>
                          <a:latin typeface="+mj-lt"/>
                        </a:rPr>
                        <a:t>Lodi Adult</a:t>
                      </a:r>
                    </a:p>
                  </a:txBody>
                  <a:tcPr marL="28575" marR="28575" marT="19050" marB="19050" anchor="b">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b"/>
                      <a:endParaRPr lang="en-US" sz="2400">
                        <a:effectLst/>
                        <a:latin typeface="+mj-lt"/>
                      </a:endParaRP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solidFill>
                            <a:srgbClr val="0D0D0D"/>
                          </a:solidFill>
                          <a:effectLst/>
                          <a:latin typeface="+mj-lt"/>
                        </a:rPr>
                        <a:t>269</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solidFill>
                            <a:srgbClr val="0D0D0D"/>
                          </a:solidFill>
                          <a:effectLst/>
                          <a:latin typeface="+mj-lt"/>
                        </a:rPr>
                        <a:t>183</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530508928"/>
                  </a:ext>
                </a:extLst>
              </a:tr>
              <a:tr h="385366">
                <a:tc>
                  <a:txBody>
                    <a:bodyPr/>
                    <a:lstStyle/>
                    <a:p>
                      <a:pPr rtl="0" fontAlgn="b"/>
                      <a:r>
                        <a:rPr lang="en-US" sz="2400" b="0">
                          <a:effectLst/>
                          <a:latin typeface="+mj-lt"/>
                        </a:rPr>
                        <a:t>Lodi High</a:t>
                      </a:r>
                    </a:p>
                  </a:txBody>
                  <a:tcPr marL="28575" marR="28575" marT="19050" marB="19050" anchor="b">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effectLst/>
                          <a:latin typeface="+mj-lt"/>
                        </a:rPr>
                        <a:t>7,372</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effectLst/>
                          <a:latin typeface="+mj-lt"/>
                        </a:rPr>
                        <a:t>5,248</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effectLst/>
                          <a:latin typeface="+mj-lt"/>
                        </a:rPr>
                        <a:t>3,362</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3115816"/>
                  </a:ext>
                </a:extLst>
              </a:tr>
              <a:tr h="385366">
                <a:tc>
                  <a:txBody>
                    <a:bodyPr/>
                    <a:lstStyle/>
                    <a:p>
                      <a:pPr rtl="0" fontAlgn="b"/>
                      <a:r>
                        <a:rPr lang="en-US" sz="2400" b="0">
                          <a:effectLst/>
                          <a:latin typeface="+mj-lt"/>
                        </a:rPr>
                        <a:t>Middle College High</a:t>
                      </a:r>
                    </a:p>
                  </a:txBody>
                  <a:tcPr marL="28575" marR="28575" marT="19050" marB="19050" anchor="b">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solidFill>
                            <a:srgbClr val="0D0D0D"/>
                          </a:solidFill>
                          <a:effectLst/>
                          <a:latin typeface="+mj-lt"/>
                        </a:rPr>
                        <a:t>3,728</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solidFill>
                            <a:srgbClr val="0D0D0D"/>
                          </a:solidFill>
                          <a:effectLst/>
                          <a:latin typeface="+mj-lt"/>
                        </a:rPr>
                        <a:t>895</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solidFill>
                            <a:srgbClr val="0D0D0D"/>
                          </a:solidFill>
                          <a:effectLst/>
                          <a:latin typeface="+mj-lt"/>
                        </a:rPr>
                        <a:t>155</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4088935988"/>
                  </a:ext>
                </a:extLst>
              </a:tr>
              <a:tr h="385366">
                <a:tc>
                  <a:txBody>
                    <a:bodyPr/>
                    <a:lstStyle/>
                    <a:p>
                      <a:pPr rtl="0" fontAlgn="b"/>
                      <a:r>
                        <a:rPr lang="en-US" sz="2400" b="0">
                          <a:effectLst/>
                          <a:latin typeface="+mj-lt"/>
                        </a:rPr>
                        <a:t>Plaza Robles High</a:t>
                      </a:r>
                    </a:p>
                  </a:txBody>
                  <a:tcPr marL="28575" marR="28575" marT="19050" marB="19050" anchor="b">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effectLst/>
                          <a:latin typeface="+mj-lt"/>
                        </a:rPr>
                        <a:t>467</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solidFill>
                            <a:srgbClr val="0D0D0D"/>
                          </a:solidFill>
                          <a:effectLst/>
                          <a:latin typeface="+mj-lt"/>
                        </a:rPr>
                        <a:t>342</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solidFill>
                            <a:srgbClr val="0D0D0D"/>
                          </a:solidFill>
                          <a:effectLst/>
                          <a:latin typeface="+mj-lt"/>
                        </a:rPr>
                        <a:t>276</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4254319556"/>
                  </a:ext>
                </a:extLst>
              </a:tr>
              <a:tr h="385366">
                <a:tc>
                  <a:txBody>
                    <a:bodyPr/>
                    <a:lstStyle/>
                    <a:p>
                      <a:pPr rtl="0" fontAlgn="b"/>
                      <a:r>
                        <a:rPr lang="en-US" sz="2400" b="0">
                          <a:effectLst/>
                          <a:latin typeface="+mj-lt"/>
                        </a:rPr>
                        <a:t>Ronald E. McNair High</a:t>
                      </a:r>
                    </a:p>
                  </a:txBody>
                  <a:tcPr marL="28575" marR="28575" marT="19050" marB="19050" anchor="b">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effectLst/>
                          <a:latin typeface="+mj-lt"/>
                        </a:rPr>
                        <a:t>5,306</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effectLst/>
                          <a:latin typeface="+mj-lt"/>
                        </a:rPr>
                        <a:t>6,036</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effectLst/>
                          <a:latin typeface="+mj-lt"/>
                        </a:rPr>
                        <a:t>3,006</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564972103"/>
                  </a:ext>
                </a:extLst>
              </a:tr>
              <a:tr h="385366">
                <a:tc>
                  <a:txBody>
                    <a:bodyPr/>
                    <a:lstStyle/>
                    <a:p>
                      <a:pPr rtl="0" fontAlgn="b"/>
                      <a:r>
                        <a:rPr lang="en-US" sz="2400" b="0">
                          <a:effectLst/>
                          <a:latin typeface="+mj-lt"/>
                        </a:rPr>
                        <a:t>Tokay High</a:t>
                      </a:r>
                    </a:p>
                  </a:txBody>
                  <a:tcPr marL="28575" marR="28575" marT="19050" marB="19050" anchor="b">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solidFill>
                            <a:srgbClr val="0D0D0D"/>
                          </a:solidFill>
                          <a:effectLst/>
                          <a:latin typeface="+mj-lt"/>
                        </a:rPr>
                        <a:t>9,076</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solidFill>
                            <a:srgbClr val="0D0D0D"/>
                          </a:solidFill>
                          <a:effectLst/>
                          <a:latin typeface="+mj-lt"/>
                        </a:rPr>
                        <a:t>5,930</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2400" b="0">
                          <a:solidFill>
                            <a:srgbClr val="0D0D0D"/>
                          </a:solidFill>
                          <a:effectLst/>
                          <a:latin typeface="+mj-lt"/>
                        </a:rPr>
                        <a:t>3,165</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2203419912"/>
                  </a:ext>
                </a:extLst>
              </a:tr>
              <a:tr h="385366">
                <a:tc>
                  <a:txBody>
                    <a:bodyPr/>
                    <a:lstStyle/>
                    <a:p>
                      <a:pPr rtl="0" fontAlgn="b"/>
                      <a:r>
                        <a:rPr lang="en-US" sz="2400" b="0">
                          <a:effectLst/>
                          <a:latin typeface="+mj-lt"/>
                        </a:rPr>
                        <a:t>All Schools</a:t>
                      </a:r>
                    </a:p>
                  </a:txBody>
                  <a:tcPr marL="28575" marR="28575" marT="19050" marB="19050" anchor="b">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r" rtl="0" fontAlgn="b"/>
                      <a:r>
                        <a:rPr lang="en-US" sz="2400" b="1">
                          <a:effectLst/>
                          <a:latin typeface="+mj-lt"/>
                        </a:rPr>
                        <a:t>35,254</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r" rtl="0" fontAlgn="b"/>
                      <a:r>
                        <a:rPr lang="en-US" sz="2400" b="1">
                          <a:effectLst/>
                          <a:latin typeface="+mj-lt"/>
                        </a:rPr>
                        <a:t>27,341</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r" rtl="0" fontAlgn="b"/>
                      <a:r>
                        <a:rPr lang="en-US" sz="2400" b="1">
                          <a:effectLst/>
                          <a:latin typeface="+mj-lt"/>
                        </a:rPr>
                        <a:t>14,137</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244434"/>
                  </a:ext>
                </a:extLst>
              </a:tr>
            </a:tbl>
          </a:graphicData>
        </a:graphic>
      </p:graphicFrame>
      <p:sp>
        <p:nvSpPr>
          <p:cNvPr id="10" name="TextBox 9">
            <a:extLst>
              <a:ext uri="{FF2B5EF4-FFF2-40B4-BE49-F238E27FC236}">
                <a16:creationId xmlns:a16="http://schemas.microsoft.com/office/drawing/2014/main" id="{D04B66DA-1F2F-9EE8-46F1-8A00854BE6D9}"/>
              </a:ext>
            </a:extLst>
          </p:cNvPr>
          <p:cNvSpPr txBox="1"/>
          <p:nvPr/>
        </p:nvSpPr>
        <p:spPr>
          <a:xfrm>
            <a:off x="559522" y="6304616"/>
            <a:ext cx="8933259" cy="1077218"/>
          </a:xfrm>
          <a:prstGeom prst="rect">
            <a:avLst/>
          </a:prstGeom>
          <a:noFill/>
        </p:spPr>
        <p:txBody>
          <a:bodyPr wrap="square" rtlCol="0">
            <a:spAutoFit/>
          </a:bodyPr>
          <a:lstStyle/>
          <a:p>
            <a:pPr algn="ctr"/>
            <a:r>
              <a:rPr lang="en-US" sz="3200"/>
              <a:t>Fees will double in 2024 to $3,300 per event</a:t>
            </a:r>
          </a:p>
          <a:p>
            <a:pPr algn="ctr"/>
            <a:r>
              <a:rPr lang="en-US" sz="3200"/>
              <a:t>Varies from $1 to $21 per viewer</a:t>
            </a:r>
          </a:p>
        </p:txBody>
      </p:sp>
    </p:spTree>
    <p:extLst>
      <p:ext uri="{BB962C8B-B14F-4D97-AF65-F5344CB8AC3E}">
        <p14:creationId xmlns:p14="http://schemas.microsoft.com/office/powerpoint/2010/main" val="4292792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p>
          </p:txBody>
        </p:sp>
      </p:grpSp>
      <p:pic>
        <p:nvPicPr>
          <p:cNvPr id="5" name="Picture 5"/>
          <p:cNvPicPr>
            <a:picLocks noChangeAspect="1"/>
          </p:cNvPicPr>
          <p:nvPr/>
        </p:nvPicPr>
        <p:blipFill>
          <a:blip r:embed="rId3"/>
          <a:srcRect/>
          <a:stretch>
            <a:fillRect/>
          </a:stretch>
        </p:blipFill>
        <p:spPr>
          <a:xfrm>
            <a:off x="623326" y="7381834"/>
            <a:ext cx="266640" cy="319559"/>
          </a:xfrm>
          <a:prstGeom prst="rect">
            <a:avLst/>
          </a:prstGeom>
        </p:spPr>
      </p:pic>
      <p:sp>
        <p:nvSpPr>
          <p:cNvPr id="7" name="TextBox 7"/>
          <p:cNvSpPr txBox="1"/>
          <p:nvPr/>
        </p:nvSpPr>
        <p:spPr>
          <a:xfrm>
            <a:off x="8826770" y="7439080"/>
            <a:ext cx="852810" cy="203261"/>
          </a:xfrm>
          <a:prstGeom prst="rect">
            <a:avLst/>
          </a:prstGeom>
        </p:spPr>
        <p:txBody>
          <a:bodyPr lIns="0" tIns="0" rIns="0" bIns="0" rtlCol="0" anchor="t">
            <a:spAutoFit/>
          </a:bodyPr>
          <a:lstStyle/>
          <a:p>
            <a:pPr marL="0" lvl="0" indent="0" algn="ctr">
              <a:lnSpc>
                <a:spcPts val="1679"/>
              </a:lnSpc>
              <a:spcBef>
                <a:spcPct val="0"/>
              </a:spcBef>
            </a:pPr>
            <a:r>
              <a:rPr lang="en-US" sz="1200" spc="38" dirty="0">
                <a:solidFill>
                  <a:srgbClr val="000000"/>
                </a:solidFill>
                <a:latin typeface="Open Sans"/>
              </a:rPr>
              <a:t>Page 6 of 6</a:t>
            </a:r>
          </a:p>
        </p:txBody>
      </p:sp>
      <p:sp>
        <p:nvSpPr>
          <p:cNvPr id="8" name="TextBox 8"/>
          <p:cNvSpPr txBox="1"/>
          <p:nvPr/>
        </p:nvSpPr>
        <p:spPr>
          <a:xfrm>
            <a:off x="76200" y="2126898"/>
            <a:ext cx="9822936" cy="3264933"/>
          </a:xfrm>
          <a:prstGeom prst="rect">
            <a:avLst/>
          </a:prstGeom>
        </p:spPr>
        <p:txBody>
          <a:bodyPr wrap="square" lIns="0" tIns="0" rIns="0" bIns="0" rtlCol="0" anchor="t">
            <a:spAutoFit/>
          </a:bodyPr>
          <a:lstStyle/>
          <a:p>
            <a:pPr marL="457200" indent="-457200">
              <a:lnSpc>
                <a:spcPct val="150000"/>
              </a:lnSpc>
              <a:buFont typeface="Arial" panose="020B0604020202020204" pitchFamily="34" charset="0"/>
              <a:buChar char="•"/>
            </a:pPr>
            <a:r>
              <a:rPr lang="en-US" sz="2400">
                <a:solidFill>
                  <a:srgbClr val="000000"/>
                </a:solidFill>
                <a:latin typeface="Open Sans"/>
              </a:rPr>
              <a:t>Comprehensive High Schools are approximately $17,000 per event with streaming video, typically 450 graduates per school</a:t>
            </a:r>
          </a:p>
          <a:p>
            <a:pPr marL="457200" indent="-457200">
              <a:lnSpc>
                <a:spcPct val="150000"/>
              </a:lnSpc>
              <a:buFont typeface="Arial" panose="020B0604020202020204" pitchFamily="34" charset="0"/>
              <a:buChar char="•"/>
            </a:pPr>
            <a:r>
              <a:rPr lang="en-US" sz="2400">
                <a:solidFill>
                  <a:srgbClr val="000000"/>
                </a:solidFill>
                <a:latin typeface="Open Sans"/>
              </a:rPr>
              <a:t>Smaller High Schools are approximately $5,500 per event with video streaming, typically fewer than 100 graduates per school</a:t>
            </a:r>
          </a:p>
          <a:p>
            <a:pPr marL="457200" indent="-457200">
              <a:lnSpc>
                <a:spcPct val="150000"/>
              </a:lnSpc>
              <a:buFont typeface="Arial" panose="020B0604020202020204" pitchFamily="34" charset="0"/>
              <a:buChar char="•"/>
            </a:pPr>
            <a:r>
              <a:rPr lang="en-US" sz="2400">
                <a:solidFill>
                  <a:srgbClr val="000000"/>
                </a:solidFill>
                <a:latin typeface="Open Sans"/>
              </a:rPr>
              <a:t>Total facility fees are approximately $62,000</a:t>
            </a:r>
          </a:p>
          <a:p>
            <a:pPr marL="457200" indent="-457200">
              <a:lnSpc>
                <a:spcPct val="150000"/>
              </a:lnSpc>
              <a:buFont typeface="Arial" panose="020B0604020202020204" pitchFamily="34" charset="0"/>
              <a:buChar char="•"/>
            </a:pPr>
            <a:r>
              <a:rPr lang="en-US" sz="2400">
                <a:solidFill>
                  <a:srgbClr val="000000"/>
                </a:solidFill>
                <a:latin typeface="Open Sans"/>
              </a:rPr>
              <a:t>Total video streaming fees are approximately $32,000 </a:t>
            </a:r>
          </a:p>
        </p:txBody>
      </p:sp>
      <p:sp>
        <p:nvSpPr>
          <p:cNvPr id="9" name="Rectangle 8">
            <a:extLst>
              <a:ext uri="{FF2B5EF4-FFF2-40B4-BE49-F238E27FC236}">
                <a16:creationId xmlns:a16="http://schemas.microsoft.com/office/drawing/2014/main" id="{A3DD90FB-88E1-29F9-C4E9-D0CFFF160A2C}"/>
              </a:ext>
            </a:extLst>
          </p:cNvPr>
          <p:cNvSpPr/>
          <p:nvPr/>
        </p:nvSpPr>
        <p:spPr>
          <a:xfrm>
            <a:off x="-3048" y="420141"/>
            <a:ext cx="10058400" cy="1018696"/>
          </a:xfrm>
          <a:prstGeom prst="rect">
            <a:avLst/>
          </a:prstGeom>
          <a:solidFill>
            <a:srgbClr val="522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a:solidFill>
                  <a:srgbClr val="7FB439"/>
                </a:solidFill>
                <a:latin typeface="Glacial Indifference Bold" panose="020B0604020202020204" charset="0"/>
              </a:rPr>
              <a:t> Executive Summary</a:t>
            </a:r>
          </a:p>
        </p:txBody>
      </p:sp>
    </p:spTree>
    <p:extLst>
      <p:ext uri="{BB962C8B-B14F-4D97-AF65-F5344CB8AC3E}">
        <p14:creationId xmlns:p14="http://schemas.microsoft.com/office/powerpoint/2010/main" val="767571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3"/>
          <a:srcRect/>
          <a:stretch>
            <a:fillRect/>
          </a:stretch>
        </p:blipFill>
        <p:spPr>
          <a:xfrm>
            <a:off x="623326" y="7381834"/>
            <a:ext cx="266640" cy="319559"/>
          </a:xfrm>
          <a:prstGeom prst="rect">
            <a:avLst/>
          </a:prstGeom>
        </p:spPr>
      </p:pic>
      <p:sp>
        <p:nvSpPr>
          <p:cNvPr id="8" name="TextBox 8"/>
          <p:cNvSpPr txBox="1"/>
          <p:nvPr/>
        </p:nvSpPr>
        <p:spPr>
          <a:xfrm>
            <a:off x="76200" y="2126898"/>
            <a:ext cx="9822936" cy="989951"/>
          </a:xfrm>
          <a:prstGeom prst="rect">
            <a:avLst/>
          </a:prstGeom>
        </p:spPr>
        <p:txBody>
          <a:bodyPr wrap="square" lIns="0" tIns="0" rIns="0" bIns="0" rtlCol="0" anchor="t">
            <a:spAutoFit/>
          </a:bodyPr>
          <a:lstStyle/>
          <a:p>
            <a:pPr algn="ctr">
              <a:lnSpc>
                <a:spcPct val="150000"/>
              </a:lnSpc>
            </a:pPr>
            <a:r>
              <a:rPr lang="en-US" sz="4800" b="1">
                <a:solidFill>
                  <a:srgbClr val="000000"/>
                </a:solidFill>
                <a:latin typeface="Open Sans"/>
              </a:rPr>
              <a:t>Questions?</a:t>
            </a:r>
            <a:endParaRPr lang="en-US" sz="3200">
              <a:solidFill>
                <a:srgbClr val="000000"/>
              </a:solidFill>
              <a:latin typeface="Open Sans"/>
            </a:endParaRPr>
          </a:p>
        </p:txBody>
      </p:sp>
      <p:sp>
        <p:nvSpPr>
          <p:cNvPr id="9" name="Rectangle 8">
            <a:extLst>
              <a:ext uri="{FF2B5EF4-FFF2-40B4-BE49-F238E27FC236}">
                <a16:creationId xmlns:a16="http://schemas.microsoft.com/office/drawing/2014/main" id="{A3DD90FB-88E1-29F9-C4E9-D0CFFF160A2C}"/>
              </a:ext>
            </a:extLst>
          </p:cNvPr>
          <p:cNvSpPr/>
          <p:nvPr/>
        </p:nvSpPr>
        <p:spPr>
          <a:xfrm>
            <a:off x="-3048" y="420141"/>
            <a:ext cx="10058400" cy="1018696"/>
          </a:xfrm>
          <a:prstGeom prst="rect">
            <a:avLst/>
          </a:prstGeom>
          <a:solidFill>
            <a:srgbClr val="522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a:solidFill>
                  <a:srgbClr val="7FB439"/>
                </a:solidFill>
                <a:latin typeface="Glacial Indifference Bold" panose="020B0604020202020204" charset="0"/>
              </a:rPr>
              <a:t> Executive Summary</a:t>
            </a:r>
          </a:p>
        </p:txBody>
      </p:sp>
    </p:spTree>
    <p:extLst>
      <p:ext uri="{BB962C8B-B14F-4D97-AF65-F5344CB8AC3E}">
        <p14:creationId xmlns:p14="http://schemas.microsoft.com/office/powerpoint/2010/main" val="3198854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522E91"/>
        </a:solidFill>
        <a:effectLst/>
      </p:bgPr>
    </p:bg>
    <p:spTree>
      <p:nvGrpSpPr>
        <p:cNvPr id="1" name=""/>
        <p:cNvGrpSpPr/>
        <p:nvPr/>
      </p:nvGrpSpPr>
      <p:grpSpPr>
        <a:xfrm>
          <a:off x="0" y="0"/>
          <a:ext cx="0" cy="0"/>
          <a:chOff x="0" y="0"/>
          <a:chExt cx="0" cy="0"/>
        </a:xfrm>
      </p:grpSpPr>
      <p:grpSp>
        <p:nvGrpSpPr>
          <p:cNvPr id="2" name="Group 2"/>
          <p:cNvGrpSpPr/>
          <p:nvPr/>
        </p:nvGrpSpPr>
        <p:grpSpPr>
          <a:xfrm>
            <a:off x="4285143" y="2398086"/>
            <a:ext cx="1488114" cy="1488114"/>
            <a:chOff x="0" y="0"/>
            <a:chExt cx="812800" cy="812800"/>
          </a:xfrm>
        </p:grpSpPr>
        <p:sp>
          <p:nvSpPr>
            <p:cNvPr id="3" name="Freeform 3"/>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id="4" name="TextBox 4"/>
            <p:cNvSpPr txBox="1"/>
            <p:nvPr/>
          </p:nvSpPr>
          <p:spPr>
            <a:xfrm>
              <a:off x="76200" y="57150"/>
              <a:ext cx="660400" cy="679450"/>
            </a:xfrm>
            <a:prstGeom prst="rect">
              <a:avLst/>
            </a:prstGeom>
          </p:spPr>
          <p:txBody>
            <a:bodyPr lIns="16683" tIns="16683" rIns="16683" bIns="16683" rtlCol="0" anchor="ctr"/>
            <a:lstStyle/>
            <a:p>
              <a:pPr algn="ctr">
                <a:lnSpc>
                  <a:spcPts val="955"/>
                </a:lnSpc>
              </a:pPr>
              <a:endParaRPr/>
            </a:p>
          </p:txBody>
        </p:sp>
      </p:grpSp>
      <p:pic>
        <p:nvPicPr>
          <p:cNvPr id="5" name="Picture 5"/>
          <p:cNvPicPr>
            <a:picLocks noChangeAspect="1"/>
          </p:cNvPicPr>
          <p:nvPr/>
        </p:nvPicPr>
        <p:blipFill>
          <a:blip r:embed="rId2"/>
          <a:srcRect/>
          <a:stretch>
            <a:fillRect/>
          </a:stretch>
        </p:blipFill>
        <p:spPr>
          <a:xfrm>
            <a:off x="4537426" y="2493831"/>
            <a:ext cx="983547" cy="118072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aa4c4b3-87d1-49f5-a636-576d21b9f2d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D32D20A62E41E4AB3744BADD7330805" ma:contentTypeVersion="13" ma:contentTypeDescription="Create a new document." ma:contentTypeScope="" ma:versionID="12b724a0197272455ccfe77e9e7b7f3e">
  <xsd:schema xmlns:xsd="http://www.w3.org/2001/XMLSchema" xmlns:xs="http://www.w3.org/2001/XMLSchema" xmlns:p="http://schemas.microsoft.com/office/2006/metadata/properties" xmlns:ns3="faa4c4b3-87d1-49f5-a636-576d21b9f2de" targetNamespace="http://schemas.microsoft.com/office/2006/metadata/properties" ma:root="true" ma:fieldsID="4f2adc9b3ec056976b91d0c3fcdc5fc6" ns3:_="">
    <xsd:import namespace="faa4c4b3-87d1-49f5-a636-576d21b9f2d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DateTaken" minOccurs="0"/>
                <xsd:element ref="ns3:MediaLengthInSeconds" minOccurs="0"/>
                <xsd:element ref="ns3:MediaServiceLocation"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a4c4b3-87d1-49f5-a636-576d21b9f2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5BB00A-C50D-4267-8061-4BE7CB3BB5E6}">
  <ds:schemaRefs>
    <ds:schemaRef ds:uri="faa4c4b3-87d1-49f5-a636-576d21b9f2de"/>
    <ds:schemaRef ds:uri="http://purl.org/dc/elements/1.1/"/>
    <ds:schemaRef ds:uri="http://purl.org/dc/dcmitype/"/>
    <ds:schemaRef ds:uri="http://schemas.microsoft.com/office/2006/metadata/properties"/>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1A6BFE2-9D95-4B28-8AAF-4D49C635FAAE}">
  <ds:schemaRefs>
    <ds:schemaRef ds:uri="http://schemas.microsoft.com/sharepoint/v3/contenttype/forms"/>
  </ds:schemaRefs>
</ds:datastoreItem>
</file>

<file path=customXml/itemProps3.xml><?xml version="1.0" encoding="utf-8"?>
<ds:datastoreItem xmlns:ds="http://schemas.openxmlformats.org/officeDocument/2006/customXml" ds:itemID="{3D39B375-6686-45BF-A763-1A4D8E2091D6}">
  <ds:schemaRefs>
    <ds:schemaRef ds:uri="faa4c4b3-87d1-49f5-a636-576d21b9f2d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18</TotalTime>
  <Words>665</Words>
  <Application>Microsoft Office PowerPoint</Application>
  <PresentationFormat>Custom</PresentationFormat>
  <Paragraphs>135</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Open Sans Bold Italics</vt:lpstr>
      <vt:lpstr>Calibri</vt:lpstr>
      <vt:lpstr>Open Sans</vt:lpstr>
      <vt:lpstr>Glacial Indifference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Template_07.14.22_V2</dc:title>
  <dc:creator>Robert Sahli (Educational Support Srvcs)</dc:creator>
  <cp:lastModifiedBy>Lori Lott (Educational Support Srvcs)</cp:lastModifiedBy>
  <cp:revision>5</cp:revision>
  <cp:lastPrinted>2023-09-14T15:40:31Z</cp:lastPrinted>
  <dcterms:created xsi:type="dcterms:W3CDTF">2006-08-16T00:00:00Z</dcterms:created>
  <dcterms:modified xsi:type="dcterms:W3CDTF">2023-09-14T15:44:24Z</dcterms:modified>
  <dc:identifier>DAFGO_FR7zI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0x010100AD32D20A62E41E4AB3744BADD7330805</vt:lpwstr>
  </property>
</Properties>
</file>