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8"/>
  </p:notesMasterIdLst>
  <p:sldIdLst>
    <p:sldId id="256" r:id="rId5"/>
    <p:sldId id="257" r:id="rId6"/>
    <p:sldId id="258" r:id="rId7"/>
  </p:sldIdLst>
  <p:sldSz cx="10058400" cy="7772400"/>
  <p:notesSz cx="7023100" cy="9309100"/>
  <p:embeddedFontLst>
    <p:embeddedFont>
      <p:font typeface="Cambria" panose="02040503050406030204" pitchFamily="18" charset="0"/>
      <p:regular r:id="rId9"/>
      <p:bold r:id="rId10"/>
      <p:italic r:id="rId11"/>
      <p:boldItalic r:id="rId12"/>
    </p:embeddedFont>
    <p:embeddedFont>
      <p:font typeface="Glacial Indifference Bold" panose="020B0604020202020204" charset="0"/>
      <p:regular r:id="rId13"/>
    </p:embeddedFont>
    <p:embeddedFont>
      <p:font typeface="Seaford" panose="00000500000000000000" pitchFamily="2"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7520"/>
    <a:srgbClr val="522E91"/>
    <a:srgbClr val="7FB439"/>
    <a:srgbClr val="7EB337"/>
    <a:srgbClr val="9FBF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E2C17E-2A36-5C33-D726-FDDA868B352B}" v="6" dt="2024-12-11T20:33:21.774"/>
    <p1510:client id="{FBCCE6A1-F8B2-42B4-B62D-C5C2FF0D6FF1}" v="2" dt="2024-12-11T20:07:50.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18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font" Target="fonts/font8.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font" Target="fonts/font7.fntdata"/><Relationship Id="rId23" Type="http://schemas.microsoft.com/office/2015/10/relationships/revisionInfo" Target="revisionInfo.xml"/><Relationship Id="rId10" Type="http://schemas.openxmlformats.org/officeDocument/2006/relationships/font" Target="fonts/font2.fntdata"/><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font" Target="fonts/font6.fntdata"/><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siree Wise (Facilities &amp; Planning)" userId="3ed222a3-0ff8-4e8b-9499-57831988796d" providerId="ADAL" clId="{F91AB6BB-9799-4457-9F53-5AAC2A038D42}"/>
    <pc:docChg chg="modSld">
      <pc:chgData name="Desiree Wise (Facilities &amp; Planning)" userId="3ed222a3-0ff8-4e8b-9499-57831988796d" providerId="ADAL" clId="{F91AB6BB-9799-4457-9F53-5AAC2A038D42}" dt="2024-12-11T23:47:32.398" v="1" actId="20577"/>
      <pc:docMkLst>
        <pc:docMk/>
      </pc:docMkLst>
      <pc:sldChg chg="modSp mod">
        <pc:chgData name="Desiree Wise (Facilities &amp; Planning)" userId="3ed222a3-0ff8-4e8b-9499-57831988796d" providerId="ADAL" clId="{F91AB6BB-9799-4457-9F53-5AAC2A038D42}" dt="2024-12-11T23:47:32.398" v="1" actId="20577"/>
        <pc:sldMkLst>
          <pc:docMk/>
          <pc:sldMk cId="0" sldId="257"/>
        </pc:sldMkLst>
        <pc:spChg chg="mod">
          <ac:chgData name="Desiree Wise (Facilities &amp; Planning)" userId="3ed222a3-0ff8-4e8b-9499-57831988796d" providerId="ADAL" clId="{F91AB6BB-9799-4457-9F53-5AAC2A038D42}" dt="2024-12-11T23:47:32.398" v="1" actId="20577"/>
          <ac:spMkLst>
            <pc:docMk/>
            <pc:sldMk cId="0" sldId="257"/>
            <ac:spMk id="2" creationId="{AB08DC78-03C7-F3D6-0E0F-4C22999BE5D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674BDBE2-3987-4974-9589-AD128430BA13}" type="datetimeFigureOut">
              <a:rPr lang="en-US" smtClean="0"/>
              <a:t>12/11/2024</a:t>
            </a:fld>
            <a:endParaRPr lang="en-US"/>
          </a:p>
        </p:txBody>
      </p:sp>
      <p:sp>
        <p:nvSpPr>
          <p:cNvPr id="4" name="Slide Image Placeholder 3"/>
          <p:cNvSpPr>
            <a:spLocks noGrp="1" noRot="1" noChangeAspect="1"/>
          </p:cNvSpPr>
          <p:nvPr>
            <p:ph type="sldImg" idx="2"/>
          </p:nvPr>
        </p:nvSpPr>
        <p:spPr>
          <a:xfrm>
            <a:off x="1477963" y="1163638"/>
            <a:ext cx="406717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6C902A52-F18A-47A5-ADD2-8AA50F9EE975}" type="slidenum">
              <a:rPr lang="en-US" smtClean="0"/>
              <a:t>‹#›</a:t>
            </a:fld>
            <a:endParaRPr lang="en-US"/>
          </a:p>
        </p:txBody>
      </p:sp>
    </p:spTree>
    <p:extLst>
      <p:ext uri="{BB962C8B-B14F-4D97-AF65-F5344CB8AC3E}">
        <p14:creationId xmlns:p14="http://schemas.microsoft.com/office/powerpoint/2010/main" val="1484879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76FF76-F0F7-AD3F-412C-614AED8760EA}"/>
              </a:ext>
            </a:extLst>
          </p:cNvPr>
          <p:cNvSpPr txBox="1"/>
          <p:nvPr/>
        </p:nvSpPr>
        <p:spPr>
          <a:xfrm>
            <a:off x="272286" y="4396945"/>
            <a:ext cx="9296400" cy="738664"/>
          </a:xfrm>
          <a:prstGeom prst="rect">
            <a:avLst/>
          </a:prstGeom>
        </p:spPr>
        <p:txBody>
          <a:bodyPr wrap="square" lIns="0" tIns="0" rIns="0" bIns="0" rtlCol="0" anchor="t">
            <a:spAutoFit/>
          </a:bodyPr>
          <a:lstStyle/>
          <a:p>
            <a:pPr algn="ctr"/>
            <a:r>
              <a:rPr lang="en-US" sz="2400">
                <a:solidFill>
                  <a:srgbClr val="522E91"/>
                </a:solidFill>
                <a:latin typeface="Glacial Indifference Bold"/>
              </a:rPr>
              <a:t>Ms. Edith Holbert, Executive Director of Operations</a:t>
            </a:r>
          </a:p>
          <a:p>
            <a:pPr algn="ctr"/>
            <a:r>
              <a:rPr lang="en-US" sz="2400">
                <a:solidFill>
                  <a:srgbClr val="522E91"/>
                </a:solidFill>
                <a:latin typeface="Glacial Indifference Bold"/>
                <a:ea typeface="Calibri"/>
                <a:cs typeface="Calibri"/>
              </a:rPr>
              <a:t>December 17, 2024</a:t>
            </a:r>
          </a:p>
        </p:txBody>
      </p:sp>
      <p:sp>
        <p:nvSpPr>
          <p:cNvPr id="3" name="TextBox 6">
            <a:extLst>
              <a:ext uri="{FF2B5EF4-FFF2-40B4-BE49-F238E27FC236}">
                <a16:creationId xmlns:a16="http://schemas.microsoft.com/office/drawing/2014/main" id="{BF3AFF92-063A-FEF2-7C80-22C4D2D3AB16}"/>
              </a:ext>
            </a:extLst>
          </p:cNvPr>
          <p:cNvSpPr txBox="1"/>
          <p:nvPr/>
        </p:nvSpPr>
        <p:spPr>
          <a:xfrm>
            <a:off x="272286" y="2302587"/>
            <a:ext cx="9715500" cy="1830629"/>
          </a:xfrm>
          <a:prstGeom prst="rect">
            <a:avLst/>
          </a:prstGeom>
        </p:spPr>
        <p:txBody>
          <a:bodyPr wrap="square" lIns="0" tIns="0" rIns="0" bIns="0" rtlCol="0" anchor="t">
            <a:spAutoFit/>
          </a:bodyPr>
          <a:lstStyle/>
          <a:p>
            <a:pPr algn="ctr">
              <a:lnSpc>
                <a:spcPts val="7700"/>
              </a:lnSpc>
            </a:pPr>
            <a:r>
              <a:rPr lang="en-US" sz="3200">
                <a:solidFill>
                  <a:srgbClr val="522E91"/>
                </a:solidFill>
                <a:latin typeface="Glacial Indifference Bold"/>
              </a:rPr>
              <a:t>Citizens’ Bond Oversight Committee </a:t>
            </a:r>
          </a:p>
          <a:p>
            <a:pPr algn="ctr">
              <a:lnSpc>
                <a:spcPts val="7700"/>
              </a:lnSpc>
            </a:pPr>
            <a:r>
              <a:rPr lang="en-US" sz="3200">
                <a:solidFill>
                  <a:srgbClr val="522E91"/>
                </a:solidFill>
                <a:latin typeface="Glacial Indifference Bold"/>
              </a:rPr>
              <a:t>Bylaw Revisions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a:solidFill>
                  <a:schemeClr val="bg1"/>
                </a:solidFill>
                <a:latin typeface="Cambria"/>
                <a:ea typeface="Cambria"/>
              </a:rPr>
              <a:t>Executive Summary</a:t>
            </a:r>
          </a:p>
        </p:txBody>
      </p:sp>
      <p:sp>
        <p:nvSpPr>
          <p:cNvPr id="2" name="TextBox 7">
            <a:extLst>
              <a:ext uri="{FF2B5EF4-FFF2-40B4-BE49-F238E27FC236}">
                <a16:creationId xmlns:a16="http://schemas.microsoft.com/office/drawing/2014/main" id="{AB08DC78-03C7-F3D6-0E0F-4C22999BE5D5}"/>
              </a:ext>
            </a:extLst>
          </p:cNvPr>
          <p:cNvSpPr txBox="1"/>
          <p:nvPr/>
        </p:nvSpPr>
        <p:spPr>
          <a:xfrm>
            <a:off x="765110" y="2131974"/>
            <a:ext cx="8528180" cy="4308872"/>
          </a:xfrm>
          <a:prstGeom prst="rect">
            <a:avLst/>
          </a:prstGeom>
        </p:spPr>
        <p:txBody>
          <a:bodyPr wrap="square" lIns="0" tIns="0" rIns="0" bIns="0" rtlCol="0" anchor="t">
            <a:spAutoFit/>
          </a:bodyPr>
          <a:lstStyle/>
          <a:p>
            <a:pPr marL="342900" indent="-342900">
              <a:buFont typeface="Wingdings" panose="05000000000000000000" pitchFamily="2" charset="2"/>
              <a:buChar char="ü"/>
            </a:pPr>
            <a:endParaRPr lang="en-US" sz="2000" dirty="0">
              <a:solidFill>
                <a:srgbClr val="522E91"/>
              </a:solidFill>
              <a:latin typeface="Seaford" panose="00000500000000000000" pitchFamily="2" charset="0"/>
              <a:ea typeface="Cambria"/>
              <a:cs typeface="Posterama" panose="020B0504020200020000" pitchFamily="34" charset="0"/>
            </a:endParaRPr>
          </a:p>
          <a:p>
            <a:pPr marL="342900" indent="-342900" algn="just">
              <a:buFont typeface="Wingdings" panose="05000000000000000000" pitchFamily="2" charset="2"/>
              <a:buChar char="ü"/>
            </a:pPr>
            <a:r>
              <a:rPr lang="en-US" sz="2000" dirty="0">
                <a:solidFill>
                  <a:srgbClr val="522E91"/>
                </a:solidFill>
                <a:latin typeface="Seaford" panose="00000500000000000000" pitchFamily="2" charset="0"/>
                <a:ea typeface="Cambria"/>
                <a:cs typeface="Posterama" panose="020B0504020200020000" pitchFamily="34" charset="0"/>
              </a:rPr>
              <a:t>The Citizens' Bond Oversight Committee serves as an essential body ensuring transparency and accountability in the expenditure of bond funds under Proposition 39 requirements.   </a:t>
            </a:r>
          </a:p>
          <a:p>
            <a:pPr marL="342900" indent="-342900">
              <a:buFont typeface="Wingdings" panose="05000000000000000000" pitchFamily="2" charset="2"/>
              <a:buChar char="ü"/>
            </a:pPr>
            <a:endParaRPr lang="en-US" sz="2000" dirty="0">
              <a:solidFill>
                <a:srgbClr val="522E91"/>
              </a:solidFill>
              <a:latin typeface="Seaford" panose="00000500000000000000" pitchFamily="2" charset="0"/>
              <a:ea typeface="Cambria"/>
              <a:cs typeface="Posterama" panose="020B0504020200020000" pitchFamily="34" charset="0"/>
            </a:endParaRPr>
          </a:p>
          <a:p>
            <a:pPr marL="342900" indent="-342900" algn="just">
              <a:buFont typeface="Wingdings" panose="05000000000000000000" pitchFamily="2" charset="2"/>
              <a:buChar char="ü"/>
            </a:pPr>
            <a:r>
              <a:rPr lang="en-US" sz="2000" dirty="0">
                <a:solidFill>
                  <a:srgbClr val="522E91"/>
                </a:solidFill>
                <a:latin typeface="Seaford" panose="00000500000000000000" pitchFamily="2" charset="0"/>
                <a:ea typeface="Cambria"/>
                <a:cs typeface="Posterama" panose="020B0504020200020000" pitchFamily="34" charset="0"/>
              </a:rPr>
              <a:t>The Committee operates under bylaws that establish its structure, roles and responsibilities.  Upon review, it was determined that a revision to the Committee Bylaws is recommended to enhance operational efficiency and ensure continued effective oversight of bond expenditures.   </a:t>
            </a:r>
          </a:p>
          <a:p>
            <a:pPr marL="342900" indent="-342900">
              <a:buFont typeface="Wingdings" panose="05000000000000000000" pitchFamily="2" charset="2"/>
              <a:buChar char="ü"/>
            </a:pPr>
            <a:endParaRPr lang="en-US" sz="2000" dirty="0">
              <a:solidFill>
                <a:srgbClr val="522E91"/>
              </a:solidFill>
              <a:latin typeface="Seaford" panose="00000500000000000000" pitchFamily="2" charset="0"/>
              <a:ea typeface="Cambria"/>
              <a:cs typeface="Posterama" panose="020B0504020200020000" pitchFamily="34" charset="0"/>
            </a:endParaRPr>
          </a:p>
          <a:p>
            <a:pPr marL="342900" indent="-342900" algn="just">
              <a:buFont typeface="Wingdings" panose="05000000000000000000" pitchFamily="2" charset="2"/>
              <a:buChar char="ü"/>
            </a:pPr>
            <a:r>
              <a:rPr lang="en-US" sz="2000" dirty="0">
                <a:solidFill>
                  <a:srgbClr val="522E91"/>
                </a:solidFill>
                <a:latin typeface="Seaford" panose="00000500000000000000" pitchFamily="2" charset="0"/>
                <a:ea typeface="Cambria"/>
                <a:cs typeface="Posterama" panose="020B0504020200020000" pitchFamily="34" charset="0"/>
              </a:rPr>
              <a:t>The revised bylaws, reflecting input from committee members, legal counsel, and staff, clarify quorum and term limits while ensuring concise, consistent, and clear language without changing the bylaws' intent or principles.</a:t>
            </a:r>
          </a:p>
        </p:txBody>
      </p:sp>
      <p:sp>
        <p:nvSpPr>
          <p:cNvPr id="3" name="Slide Number Placeholder 2">
            <a:extLst>
              <a:ext uri="{FF2B5EF4-FFF2-40B4-BE49-F238E27FC236}">
                <a16:creationId xmlns:a16="http://schemas.microsoft.com/office/drawing/2014/main" id="{FE2D7A5D-B7CC-E5D8-476D-4ADD2C11804E}"/>
              </a:ext>
            </a:extLst>
          </p:cNvPr>
          <p:cNvSpPr>
            <a:spLocks noGrp="1"/>
          </p:cNvSpPr>
          <p:nvPr>
            <p:ph type="sldNum" sz="quarter" idx="12"/>
          </p:nvPr>
        </p:nvSpPr>
        <p:spPr>
          <a:xfrm>
            <a:off x="7635850" y="7363385"/>
            <a:ext cx="2133600" cy="365125"/>
          </a:xfrm>
        </p:spPr>
        <p:txBody>
          <a:bodyPr/>
          <a:lstStyle/>
          <a:p>
            <a:fld id="{B6F15528-21DE-4FAA-801E-634DDDAF4B2B}" type="slidenum">
              <a:rPr lang="en-US" sz="1400" b="1" smtClean="0">
                <a:solidFill>
                  <a:schemeClr val="bg1"/>
                </a:solidFill>
              </a:rPr>
              <a:pPr/>
              <a:t>2</a:t>
            </a:fld>
            <a:endParaRPr lang="en-US" sz="1400" b="1">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57" y="0"/>
            <a:ext cx="10055885" cy="777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296af36-7943-4f05-948c-a09331f954e6">
      <Terms xmlns="http://schemas.microsoft.com/office/infopath/2007/PartnerControls"/>
    </lcf76f155ced4ddcb4097134ff3c332f>
    <TaxCatchAll xmlns="e310a33c-992b-4f1f-a751-3e364276e9c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300E549C5B3ED4D95B376F70D7C8E36" ma:contentTypeVersion="15" ma:contentTypeDescription="Create a new document." ma:contentTypeScope="" ma:versionID="4a4515269e02ddb8fdcdb48037389f27">
  <xsd:schema xmlns:xsd="http://www.w3.org/2001/XMLSchema" xmlns:xs="http://www.w3.org/2001/XMLSchema" xmlns:p="http://schemas.microsoft.com/office/2006/metadata/properties" xmlns:ns2="1296af36-7943-4f05-948c-a09331f954e6" xmlns:ns3="e310a33c-992b-4f1f-a751-3e364276e9ca" targetNamespace="http://schemas.microsoft.com/office/2006/metadata/properties" ma:root="true" ma:fieldsID="965d6efe337a9792d2092381323173c3" ns2:_="" ns3:_="">
    <xsd:import namespace="1296af36-7943-4f05-948c-a09331f954e6"/>
    <xsd:import namespace="e310a33c-992b-4f1f-a751-3e364276e9c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96af36-7943-4f05-948c-a09331f954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5d53e71-566c-48f4-b30c-65c2fe6cda6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10a33c-992b-4f1f-a751-3e364276e9c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6b5c31cf-9ce1-4884-bdef-cb511067f9e6}" ma:internalName="TaxCatchAll" ma:showField="CatchAllData" ma:web="e310a33c-992b-4f1f-a751-3e364276e9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684C45-BE9A-4529-9842-2339E3F56226}">
  <ds:schemaRefs>
    <ds:schemaRef ds:uri="http://schemas.microsoft.com/office/2006/metadata/properties"/>
    <ds:schemaRef ds:uri="http://schemas.microsoft.com/office/infopath/2007/PartnerControls"/>
    <ds:schemaRef ds:uri="1296af36-7943-4f05-948c-a09331f954e6"/>
    <ds:schemaRef ds:uri="e310a33c-992b-4f1f-a751-3e364276e9ca"/>
  </ds:schemaRefs>
</ds:datastoreItem>
</file>

<file path=customXml/itemProps2.xml><?xml version="1.0" encoding="utf-8"?>
<ds:datastoreItem xmlns:ds="http://schemas.openxmlformats.org/officeDocument/2006/customXml" ds:itemID="{BBD43FFA-5DAF-4CD6-A741-51B989F304EA}">
  <ds:schemaRefs>
    <ds:schemaRef ds:uri="http://schemas.microsoft.com/sharepoint/v3/contenttype/forms"/>
  </ds:schemaRefs>
</ds:datastoreItem>
</file>

<file path=customXml/itemProps3.xml><?xml version="1.0" encoding="utf-8"?>
<ds:datastoreItem xmlns:ds="http://schemas.openxmlformats.org/officeDocument/2006/customXml" ds:itemID="{CD714E09-8033-4E94-BAC3-4B9EA21DD3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96af36-7943-4f05-948c-a09331f954e6"/>
    <ds:schemaRef ds:uri="e310a33c-992b-4f1f-a751-3e364276e9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130</Words>
  <Application>Microsoft Office PowerPoint</Application>
  <PresentationFormat>Custom</PresentationFormat>
  <Paragraphs>12</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Wingdings</vt:lpstr>
      <vt:lpstr>Arial</vt:lpstr>
      <vt:lpstr>Glacial Indifference Bold</vt:lpstr>
      <vt:lpstr>Cambria</vt:lpstr>
      <vt:lpstr>Seaford</vt:lpstr>
      <vt:lpstr>Calibri</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Template_07.14.22_V2</dc:title>
  <dc:creator>Desiree Wise (Facilities &amp; Planning)</dc:creator>
  <cp:lastModifiedBy>Desiree Wise (Facilities &amp; Planning)</cp:lastModifiedBy>
  <cp:revision>2</cp:revision>
  <cp:lastPrinted>2024-05-28T17:28:59Z</cp:lastPrinted>
  <dcterms:created xsi:type="dcterms:W3CDTF">2006-08-16T00:00:00Z</dcterms:created>
  <dcterms:modified xsi:type="dcterms:W3CDTF">2024-12-11T23:47:43Z</dcterms:modified>
  <dc:identifier>DAFGO_FR7zI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0x0101001300E549C5B3ED4D95B376F70D7C8E36</vt:lpwstr>
  </property>
</Properties>
</file>