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058400" cy="7772400"/>
  <p:notesSz cx="7023100" cy="93091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mbria" panose="02040503050406030204" pitchFamily="18" charset="0"/>
      <p:regular r:id="rId16"/>
      <p:bold r:id="rId17"/>
      <p:italic r:id="rId18"/>
      <p:boldItalic r:id="rId19"/>
    </p:embeddedFont>
    <p:embeddedFont>
      <p:font typeface="Chelsea Market" panose="020B0604020202020204" charset="0"/>
      <p:regular r:id="rId20"/>
    </p:embeddedFont>
    <p:embeddedFont>
      <p:font typeface="Montserrat" panose="00000500000000000000" pitchFamily="2" charset="0"/>
      <p:regular r:id="rId21"/>
      <p:bold r:id="rId22"/>
      <p:italic r:id="rId23"/>
      <p:boldItalic r:id="rId24"/>
    </p:embeddedFont>
    <p:embeddedFont>
      <p:font typeface="Open Sans" panose="020B0606030504020204" pitchFamily="34" charset="0"/>
      <p:regular r:id="rId25"/>
      <p:bold r:id="rId26"/>
      <p:italic r:id="rId27"/>
      <p:boldItalic r:id="rId28"/>
    </p:embeddedFont>
    <p:embeddedFont>
      <p:font typeface="Raleway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j5cqKKvlGLKG6CDgUK4ptBaFLu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8339AE-3920-440D-A896-5E870D3D6971}" v="1" dt="2024-02-29T00:07:44.325"/>
  </p1510:revLst>
</p1510:revInfo>
</file>

<file path=ppt/tableStyles.xml><?xml version="1.0" encoding="utf-8"?>
<a:tblStyleLst xmlns:a="http://schemas.openxmlformats.org/drawingml/2006/main" def="{462741CC-F6DA-4CB9-865F-A3342CE0ED03}">
  <a:tblStyle styleId="{462741CC-F6DA-4CB9-865F-A3342CE0ED0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2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9" Type="http://schemas.microsoft.com/office/2015/10/relationships/revisionInfo" Target="revisionInfo.xml"/><Relationship Id="rId21" Type="http://schemas.openxmlformats.org/officeDocument/2006/relationships/font" Target="fonts/font10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customschemas.google.com/relationships/presentationmetadata" Target="meta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i Lott (Educational Support Srvcs)" userId="134bb30f-c749-4b9c-b946-8a8dd5c2c7e7" providerId="ADAL" clId="{295D21AC-A74D-49C9-9B28-D1BCDF2BBD26}"/>
    <pc:docChg chg="modSld">
      <pc:chgData name="Lori Lott (Educational Support Srvcs)" userId="134bb30f-c749-4b9c-b946-8a8dd5c2c7e7" providerId="ADAL" clId="{295D21AC-A74D-49C9-9B28-D1BCDF2BBD26}" dt="2024-02-29T17:37:40.629" v="1" actId="20577"/>
      <pc:docMkLst>
        <pc:docMk/>
      </pc:docMkLst>
      <pc:sldChg chg="modSp mod">
        <pc:chgData name="Lori Lott (Educational Support Srvcs)" userId="134bb30f-c749-4b9c-b946-8a8dd5c2c7e7" providerId="ADAL" clId="{295D21AC-A74D-49C9-9B28-D1BCDF2BBD26}" dt="2024-02-29T17:37:40.629" v="1" actId="20577"/>
        <pc:sldMkLst>
          <pc:docMk/>
          <pc:sldMk cId="0" sldId="261"/>
        </pc:sldMkLst>
        <pc:graphicFrameChg chg="modGraphic">
          <ac:chgData name="Lori Lott (Educational Support Srvcs)" userId="134bb30f-c749-4b9c-b946-8a8dd5c2c7e7" providerId="ADAL" clId="{295D21AC-A74D-49C9-9B28-D1BCDF2BBD26}" dt="2024-02-29T17:37:40.629" v="1" actId="20577"/>
          <ac:graphicFrameMkLst>
            <pc:docMk/>
            <pc:sldMk cId="0" sldId="261"/>
            <ac:graphicFrameMk id="142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98500"/>
            <a:ext cx="45180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2310" y="4421812"/>
            <a:ext cx="5618480" cy="4189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769" tIns="92769" rIns="92769" bIns="92769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>
            <a:spLocks noGrp="1"/>
          </p:cNvSpPr>
          <p:nvPr>
            <p:ph type="body" idx="1"/>
          </p:nvPr>
        </p:nvSpPr>
        <p:spPr>
          <a:xfrm>
            <a:off x="702310" y="4421812"/>
            <a:ext cx="5618480" cy="4189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769" tIns="92769" rIns="92769" bIns="9276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0950" y="696913"/>
            <a:ext cx="4521200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6a28aaf537_0_0:notes"/>
          <p:cNvSpPr txBox="1">
            <a:spLocks noGrp="1"/>
          </p:cNvSpPr>
          <p:nvPr>
            <p:ph type="body" idx="1"/>
          </p:nvPr>
        </p:nvSpPr>
        <p:spPr>
          <a:xfrm>
            <a:off x="702310" y="4421812"/>
            <a:ext cx="5618480" cy="418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769" tIns="92769" rIns="92769" bIns="9276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68" name="Google Shape;68;g26a28aaf5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98500"/>
            <a:ext cx="45180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6a42f815e5_0_1:notes"/>
          <p:cNvSpPr txBox="1">
            <a:spLocks noGrp="1"/>
          </p:cNvSpPr>
          <p:nvPr>
            <p:ph type="body" idx="1"/>
          </p:nvPr>
        </p:nvSpPr>
        <p:spPr>
          <a:xfrm>
            <a:off x="702310" y="4421812"/>
            <a:ext cx="5618480" cy="418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769" tIns="92769" rIns="92769" bIns="9276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01" name="Google Shape;101;g26a42f815e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98500"/>
            <a:ext cx="45180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69f0766604_0_0:notes"/>
          <p:cNvSpPr txBox="1">
            <a:spLocks noGrp="1"/>
          </p:cNvSpPr>
          <p:nvPr>
            <p:ph type="body" idx="1"/>
          </p:nvPr>
        </p:nvSpPr>
        <p:spPr>
          <a:xfrm>
            <a:off x="702310" y="4421812"/>
            <a:ext cx="5618480" cy="418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769" tIns="92769" rIns="92769" bIns="9276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12" name="Google Shape;112;g269f076660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98500"/>
            <a:ext cx="45180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69f0766604_0_11:notes"/>
          <p:cNvSpPr txBox="1">
            <a:spLocks noGrp="1"/>
          </p:cNvSpPr>
          <p:nvPr>
            <p:ph type="body" idx="1"/>
          </p:nvPr>
        </p:nvSpPr>
        <p:spPr>
          <a:xfrm>
            <a:off x="702310" y="4421812"/>
            <a:ext cx="5618480" cy="418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769" tIns="92769" rIns="92769" bIns="9276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3" name="Google Shape;123;g269f076660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98500"/>
            <a:ext cx="45180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69f0766604_0_50:notes"/>
          <p:cNvSpPr txBox="1">
            <a:spLocks noGrp="1"/>
          </p:cNvSpPr>
          <p:nvPr>
            <p:ph type="body" idx="1"/>
          </p:nvPr>
        </p:nvSpPr>
        <p:spPr>
          <a:xfrm>
            <a:off x="702310" y="4421812"/>
            <a:ext cx="5618480" cy="418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769" tIns="92769" rIns="92769" bIns="9276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34" name="Google Shape;134;g269f0766604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0950" y="696913"/>
            <a:ext cx="4521200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69f0766604_0_59:notes"/>
          <p:cNvSpPr txBox="1">
            <a:spLocks noGrp="1"/>
          </p:cNvSpPr>
          <p:nvPr>
            <p:ph type="body" idx="1"/>
          </p:nvPr>
        </p:nvSpPr>
        <p:spPr>
          <a:xfrm>
            <a:off x="702310" y="4421812"/>
            <a:ext cx="5618480" cy="418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769" tIns="92769" rIns="92769" bIns="9276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6" name="Google Shape;146;g269f0766604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98500"/>
            <a:ext cx="45180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bab27dc799_0_261:notes"/>
          <p:cNvSpPr txBox="1">
            <a:spLocks noGrp="1"/>
          </p:cNvSpPr>
          <p:nvPr>
            <p:ph type="body" idx="1"/>
          </p:nvPr>
        </p:nvSpPr>
        <p:spPr>
          <a:xfrm>
            <a:off x="702310" y="4421812"/>
            <a:ext cx="5618480" cy="418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769" tIns="92769" rIns="92769" bIns="9276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57" name="Google Shape;157;g2bab27dc799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98500"/>
            <a:ext cx="45180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6a42f815e5_0_57:notes"/>
          <p:cNvSpPr txBox="1">
            <a:spLocks noGrp="1"/>
          </p:cNvSpPr>
          <p:nvPr>
            <p:ph type="body" idx="1"/>
          </p:nvPr>
        </p:nvSpPr>
        <p:spPr>
          <a:xfrm>
            <a:off x="702310" y="4421812"/>
            <a:ext cx="5618480" cy="418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769" tIns="92769" rIns="92769" bIns="9276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66" name="Google Shape;166;g26a42f815e5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98500"/>
            <a:ext cx="45180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9bb86cf305_2_156"/>
          <p:cNvSpPr txBox="1">
            <a:spLocks noGrp="1"/>
          </p:cNvSpPr>
          <p:nvPr>
            <p:ph type="sldNum" idx="12"/>
          </p:nvPr>
        </p:nvSpPr>
        <p:spPr>
          <a:xfrm>
            <a:off x="9347799" y="7085236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29bb86cf305_2_131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g29bb86cf305_2_131"/>
          <p:cNvSpPr txBox="1">
            <a:spLocks noGrp="1"/>
          </p:cNvSpPr>
          <p:nvPr>
            <p:ph type="sldNum" idx="12"/>
          </p:nvPr>
        </p:nvSpPr>
        <p:spPr>
          <a:xfrm>
            <a:off x="9347799" y="7085236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29bb86cf305_2_126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g29bb86cf305_2_126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7" name="Google Shape;17;g29bb86cf305_2_126"/>
          <p:cNvSpPr txBox="1">
            <a:spLocks noGrp="1"/>
          </p:cNvSpPr>
          <p:nvPr>
            <p:ph type="body" idx="2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8" name="Google Shape;18;g29bb86cf305_2_126"/>
          <p:cNvSpPr txBox="1">
            <a:spLocks noGrp="1"/>
          </p:cNvSpPr>
          <p:nvPr>
            <p:ph type="sldNum" idx="12"/>
          </p:nvPr>
        </p:nvSpPr>
        <p:spPr>
          <a:xfrm>
            <a:off x="9347799" y="7085236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29bb86cf305_2_113"/>
          <p:cNvSpPr/>
          <p:nvPr/>
        </p:nvSpPr>
        <p:spPr>
          <a:xfrm>
            <a:off x="88770" y="4006107"/>
            <a:ext cx="9880800" cy="364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g29bb86cf305_2_113"/>
          <p:cNvSpPr txBox="1">
            <a:spLocks noGrp="1"/>
          </p:cNvSpPr>
          <p:nvPr>
            <p:ph type="ctrTitle"/>
          </p:nvPr>
        </p:nvSpPr>
        <p:spPr>
          <a:xfrm>
            <a:off x="534463" y="399651"/>
            <a:ext cx="9002100" cy="22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2" name="Google Shape;22;g29bb86cf305_2_113"/>
          <p:cNvSpPr txBox="1">
            <a:spLocks noGrp="1"/>
          </p:cNvSpPr>
          <p:nvPr>
            <p:ph type="subTitle" idx="1"/>
          </p:nvPr>
        </p:nvSpPr>
        <p:spPr>
          <a:xfrm>
            <a:off x="534463" y="2626424"/>
            <a:ext cx="9002100" cy="13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3" name="Google Shape;23;g29bb86cf305_2_113"/>
          <p:cNvSpPr txBox="1">
            <a:spLocks noGrp="1"/>
          </p:cNvSpPr>
          <p:nvPr>
            <p:ph type="sldNum" idx="12"/>
          </p:nvPr>
        </p:nvSpPr>
        <p:spPr>
          <a:xfrm>
            <a:off x="9347799" y="7085236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9bb86cf305_2_122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g29bb86cf305_2_122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g29bb86cf305_2_122"/>
          <p:cNvSpPr txBox="1">
            <a:spLocks noGrp="1"/>
          </p:cNvSpPr>
          <p:nvPr>
            <p:ph type="sldNum" idx="12"/>
          </p:nvPr>
        </p:nvSpPr>
        <p:spPr>
          <a:xfrm>
            <a:off x="9347799" y="7085236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29bb86cf305_2_118"/>
          <p:cNvSpPr/>
          <p:nvPr/>
        </p:nvSpPr>
        <p:spPr>
          <a:xfrm>
            <a:off x="88770" y="4006107"/>
            <a:ext cx="9880800" cy="364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g29bb86cf305_2_118"/>
          <p:cNvSpPr txBox="1">
            <a:spLocks noGrp="1"/>
          </p:cNvSpPr>
          <p:nvPr>
            <p:ph type="title"/>
          </p:nvPr>
        </p:nvSpPr>
        <p:spPr>
          <a:xfrm>
            <a:off x="534463" y="2590800"/>
            <a:ext cx="9002100" cy="11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31" name="Google Shape;31;g29bb86cf305_2_118"/>
          <p:cNvSpPr txBox="1">
            <a:spLocks noGrp="1"/>
          </p:cNvSpPr>
          <p:nvPr>
            <p:ph type="sldNum" idx="12"/>
          </p:nvPr>
        </p:nvSpPr>
        <p:spPr>
          <a:xfrm>
            <a:off x="9347799" y="7085236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9bb86cf305_2_134"/>
          <p:cNvSpPr txBox="1">
            <a:spLocks noGrp="1"/>
          </p:cNvSpPr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4" name="Google Shape;34;g29bb86cf305_2_134"/>
          <p:cNvSpPr txBox="1">
            <a:spLocks noGrp="1"/>
          </p:cNvSpPr>
          <p:nvPr>
            <p:ph type="body" idx="1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5" name="Google Shape;35;g29bb86cf305_2_134"/>
          <p:cNvSpPr txBox="1">
            <a:spLocks noGrp="1"/>
          </p:cNvSpPr>
          <p:nvPr>
            <p:ph type="sldNum" idx="12"/>
          </p:nvPr>
        </p:nvSpPr>
        <p:spPr>
          <a:xfrm>
            <a:off x="9347799" y="7085236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29bb86cf305_2_138"/>
          <p:cNvSpPr txBox="1">
            <a:spLocks noGrp="1"/>
          </p:cNvSpPr>
          <p:nvPr>
            <p:ph type="title"/>
          </p:nvPr>
        </p:nvSpPr>
        <p:spPr>
          <a:xfrm>
            <a:off x="539275" y="795373"/>
            <a:ext cx="6164400" cy="61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None/>
              <a:defRPr sz="59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None/>
              <a:defRPr sz="59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None/>
              <a:defRPr sz="59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None/>
              <a:defRPr sz="59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None/>
              <a:defRPr sz="59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None/>
              <a:defRPr sz="59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None/>
              <a:defRPr sz="59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None/>
              <a:defRPr sz="59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None/>
              <a:defRPr sz="5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g29bb86cf305_2_138"/>
          <p:cNvSpPr txBox="1">
            <a:spLocks noGrp="1"/>
          </p:cNvSpPr>
          <p:nvPr>
            <p:ph type="sldNum" idx="12"/>
          </p:nvPr>
        </p:nvSpPr>
        <p:spPr>
          <a:xfrm>
            <a:off x="9347799" y="7085236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29bb86cf305_2_141"/>
          <p:cNvSpPr/>
          <p:nvPr/>
        </p:nvSpPr>
        <p:spPr>
          <a:xfrm>
            <a:off x="5100480" y="121947"/>
            <a:ext cx="4869000" cy="752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g29bb86cf305_2_141"/>
          <p:cNvCxnSpPr/>
          <p:nvPr/>
        </p:nvCxnSpPr>
        <p:spPr>
          <a:xfrm>
            <a:off x="5532643" y="6793200"/>
            <a:ext cx="5151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g29bb86cf305_2_141"/>
          <p:cNvSpPr txBox="1">
            <a:spLocks noGrp="1"/>
          </p:cNvSpPr>
          <p:nvPr>
            <p:ph type="title"/>
          </p:nvPr>
        </p:nvSpPr>
        <p:spPr>
          <a:xfrm>
            <a:off x="292050" y="1785680"/>
            <a:ext cx="4449600" cy="23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>
            <a:endParaRPr/>
          </a:p>
        </p:txBody>
      </p:sp>
      <p:sp>
        <p:nvSpPr>
          <p:cNvPr id="43" name="Google Shape;43;g29bb86cf305_2_141"/>
          <p:cNvSpPr txBox="1">
            <a:spLocks noGrp="1"/>
          </p:cNvSpPr>
          <p:nvPr>
            <p:ph type="subTitle" idx="1"/>
          </p:nvPr>
        </p:nvSpPr>
        <p:spPr>
          <a:xfrm>
            <a:off x="292050" y="4184268"/>
            <a:ext cx="4449600" cy="20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4" name="Google Shape;44;g29bb86cf305_2_141"/>
          <p:cNvSpPr txBox="1">
            <a:spLocks noGrp="1"/>
          </p:cNvSpPr>
          <p:nvPr>
            <p:ph type="body" idx="2"/>
          </p:nvPr>
        </p:nvSpPr>
        <p:spPr>
          <a:xfrm>
            <a:off x="5433450" y="1094347"/>
            <a:ext cx="4220700" cy="55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457200" lvl="0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1pPr>
            <a:lvl2pPr marL="914400" lvl="1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2pPr>
            <a:lvl3pPr marL="1371600" lvl="2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3pPr>
            <a:lvl4pPr marL="1828800" lvl="3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4pPr>
            <a:lvl5pPr marL="2286000" lvl="4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5pPr>
            <a:lvl6pPr marL="2743200" lvl="5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6pPr>
            <a:lvl7pPr marL="3200400" lvl="6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7pPr>
            <a:lvl8pPr marL="3657600" lvl="7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8pPr>
            <a:lvl9pPr marL="4114800" lvl="8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g29bb86cf305_2_141"/>
          <p:cNvSpPr txBox="1">
            <a:spLocks noGrp="1"/>
          </p:cNvSpPr>
          <p:nvPr>
            <p:ph type="sldNum" idx="12"/>
          </p:nvPr>
        </p:nvSpPr>
        <p:spPr>
          <a:xfrm>
            <a:off x="9347799" y="7085236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29bb86cf305_2_148"/>
          <p:cNvSpPr txBox="1">
            <a:spLocks noGrp="1"/>
          </p:cNvSpPr>
          <p:nvPr>
            <p:ph type="body" idx="1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</a:lstStyle>
          <a:p>
            <a:endParaRPr/>
          </a:p>
        </p:txBody>
      </p:sp>
      <p:sp>
        <p:nvSpPr>
          <p:cNvPr id="48" name="Google Shape;48;g29bb86cf305_2_148"/>
          <p:cNvSpPr txBox="1">
            <a:spLocks noGrp="1"/>
          </p:cNvSpPr>
          <p:nvPr>
            <p:ph type="sldNum" idx="12"/>
          </p:nvPr>
        </p:nvSpPr>
        <p:spPr>
          <a:xfrm>
            <a:off x="9347799" y="7085236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29bb86cf305_2_151"/>
          <p:cNvSpPr/>
          <p:nvPr/>
        </p:nvSpPr>
        <p:spPr>
          <a:xfrm>
            <a:off x="88770" y="4006107"/>
            <a:ext cx="9880800" cy="364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g29bb86cf305_2_151"/>
          <p:cNvSpPr txBox="1">
            <a:spLocks noGrp="1"/>
          </p:cNvSpPr>
          <p:nvPr>
            <p:ph type="title" hasCustomPrompt="1"/>
          </p:nvPr>
        </p:nvSpPr>
        <p:spPr>
          <a:xfrm>
            <a:off x="342870" y="1122757"/>
            <a:ext cx="9372600" cy="30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Font typeface="Arial"/>
              <a:buNone/>
              <a:defRPr sz="148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Font typeface="Arial"/>
              <a:buNone/>
              <a:defRPr sz="14800"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Font typeface="Arial"/>
              <a:buNone/>
              <a:defRPr sz="14800"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Font typeface="Arial"/>
              <a:buNone/>
              <a:defRPr sz="14800"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Font typeface="Arial"/>
              <a:buNone/>
              <a:defRPr sz="14800"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Font typeface="Arial"/>
              <a:buNone/>
              <a:defRPr sz="14800"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Font typeface="Arial"/>
              <a:buNone/>
              <a:defRPr sz="14800"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Font typeface="Arial"/>
              <a:buNone/>
              <a:defRPr sz="14800"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Font typeface="Arial"/>
              <a:buNone/>
              <a:defRPr sz="14800"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g29bb86cf305_2_151"/>
          <p:cNvSpPr txBox="1">
            <a:spLocks noGrp="1"/>
          </p:cNvSpPr>
          <p:nvPr>
            <p:ph type="body" idx="1"/>
          </p:nvPr>
        </p:nvSpPr>
        <p:spPr>
          <a:xfrm>
            <a:off x="342870" y="4299386"/>
            <a:ext cx="9372600" cy="19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83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1pPr>
            <a:lvl2pPr marL="914400" lvl="1" indent="-3365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2pPr>
            <a:lvl3pPr marL="1371600" lvl="2" indent="-3365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3pPr>
            <a:lvl4pPr marL="1828800" lvl="3" indent="-3365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4pPr>
            <a:lvl5pPr marL="2286000" lvl="4" indent="-3365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5pPr>
            <a:lvl6pPr marL="2743200" lvl="5" indent="-3365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6pPr>
            <a:lvl7pPr marL="3200400" lvl="6" indent="-3365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7pPr>
            <a:lvl8pPr marL="3657600" lvl="7" indent="-3365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8pPr>
            <a:lvl9pPr marL="4114800" lvl="8" indent="-3365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g29bb86cf305_2_151"/>
          <p:cNvSpPr txBox="1">
            <a:spLocks noGrp="1"/>
          </p:cNvSpPr>
          <p:nvPr>
            <p:ph type="sldNum" idx="12"/>
          </p:nvPr>
        </p:nvSpPr>
        <p:spPr>
          <a:xfrm>
            <a:off x="9347799" y="7085236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l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9bb86cf305_2_109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sz="37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sz="37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sz="37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sz="37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sz="37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sz="37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sz="37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sz="37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sz="37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g29bb86cf305_2_109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Char char="●"/>
              <a:defRPr sz="2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○"/>
              <a:defRPr sz="1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■"/>
              <a:defRPr sz="1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●"/>
              <a:defRPr sz="1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○"/>
              <a:defRPr sz="1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■"/>
              <a:defRPr sz="1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●"/>
              <a:defRPr sz="1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○"/>
              <a:defRPr sz="1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■"/>
              <a:defRPr sz="1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g29bb86cf305_2_109"/>
          <p:cNvSpPr txBox="1">
            <a:spLocks noGrp="1"/>
          </p:cNvSpPr>
          <p:nvPr>
            <p:ph type="sldNum" idx="12"/>
          </p:nvPr>
        </p:nvSpPr>
        <p:spPr>
          <a:xfrm>
            <a:off x="9347799" y="7085236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de.ca.gov/sp/el/rm/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drive.google.com/file/d/1BcrHPDb0QvXajItgWRgRG0f2gwZSIlRE/view?usp=drive_link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cde.ca.gov/sp/el/rd/index.asp" TargetMode="External"/><Relationship Id="rId5" Type="http://schemas.openxmlformats.org/officeDocument/2006/relationships/hyperlink" Target="https://docs.google.com/spreadsheets/d/1m1q0Mld_tR2CioyotZA6EbMrGxelMqooTvXh-EOL8Iw/edit?usp=drive_link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"/>
          <p:cNvGrpSpPr/>
          <p:nvPr/>
        </p:nvGrpSpPr>
        <p:grpSpPr>
          <a:xfrm rot="10800000">
            <a:off x="-1142832" y="-698838"/>
            <a:ext cx="12580511" cy="3505463"/>
            <a:chOff x="1" y="2"/>
            <a:chExt cx="14911119" cy="8438765"/>
          </a:xfrm>
        </p:grpSpPr>
        <p:pic>
          <p:nvPicPr>
            <p:cNvPr id="59" name="Google Shape;59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2442">
              <a:off x="116116" y="214211"/>
              <a:ext cx="14498363" cy="801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53916" y="345512"/>
              <a:ext cx="13708561" cy="7573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83534" y="564923"/>
              <a:ext cx="13727586" cy="75844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" name="Google Shape;62;p1"/>
          <p:cNvSpPr txBox="1"/>
          <p:nvPr/>
        </p:nvSpPr>
        <p:spPr>
          <a:xfrm>
            <a:off x="1521374" y="2571957"/>
            <a:ext cx="6768600" cy="358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-US" sz="3600" dirty="0">
                <a:solidFill>
                  <a:srgbClr val="522E91"/>
                </a:solidFill>
              </a:rPr>
              <a:t>English Learner</a:t>
            </a:r>
            <a:endParaRPr sz="3600" dirty="0">
              <a:solidFill>
                <a:srgbClr val="522E9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-US" sz="3600" dirty="0">
                <a:solidFill>
                  <a:srgbClr val="522E91"/>
                </a:solidFill>
              </a:rPr>
              <a:t>Board Report</a:t>
            </a:r>
            <a:r>
              <a:rPr lang="en-US" sz="3600" b="0" i="0" u="none" strike="noStrike" cap="none" dirty="0">
                <a:solidFill>
                  <a:srgbClr val="522E9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600" b="0" i="0" u="none" strike="noStrike" cap="none" dirty="0">
              <a:solidFill>
                <a:srgbClr val="522E9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-US" sz="3600" dirty="0">
                <a:solidFill>
                  <a:srgbClr val="522E91"/>
                </a:solidFill>
              </a:rPr>
              <a:t>3</a:t>
            </a:r>
            <a:r>
              <a:rPr lang="en-US" sz="3600" b="0" i="0" u="none" strike="noStrike" cap="none" dirty="0">
                <a:solidFill>
                  <a:srgbClr val="522E9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3600" dirty="0">
                <a:solidFill>
                  <a:srgbClr val="522E91"/>
                </a:solidFill>
              </a:rPr>
              <a:t>5</a:t>
            </a:r>
            <a:r>
              <a:rPr lang="en-US" sz="3600" b="0" i="0" u="none" strike="noStrike" cap="none" dirty="0">
                <a:solidFill>
                  <a:srgbClr val="522E91"/>
                </a:solidFill>
                <a:latin typeface="Arial"/>
                <a:ea typeface="Arial"/>
                <a:cs typeface="Arial"/>
                <a:sym typeface="Arial"/>
              </a:rPr>
              <a:t>/2024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endParaRPr lang="en-US" sz="2800" dirty="0">
              <a:solidFill>
                <a:srgbClr val="522E9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-US" sz="2800" dirty="0">
                <a:solidFill>
                  <a:srgbClr val="522E91"/>
                </a:solidFill>
              </a:rPr>
              <a:t>Dr. Robert Sahli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522E91"/>
                </a:solidFill>
                <a:latin typeface="Arial"/>
                <a:ea typeface="Arial"/>
                <a:cs typeface="Arial"/>
                <a:sym typeface="Arial"/>
              </a:rPr>
              <a:t>Eba Martinez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-US" sz="4100" b="0" i="0" u="none" strike="noStrike" cap="none" dirty="0">
                <a:solidFill>
                  <a:srgbClr val="522E9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" name="Google Shape;63;p1"/>
          <p:cNvGrpSpPr/>
          <p:nvPr/>
        </p:nvGrpSpPr>
        <p:grpSpPr>
          <a:xfrm>
            <a:off x="3569512" y="6012947"/>
            <a:ext cx="2672325" cy="1615435"/>
            <a:chOff x="0" y="0"/>
            <a:chExt cx="3563100" cy="2153914"/>
          </a:xfrm>
        </p:grpSpPr>
        <p:pic>
          <p:nvPicPr>
            <p:cNvPr id="64" name="Google Shape;64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25664" y="0"/>
              <a:ext cx="3111845" cy="12416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1"/>
            <p:cNvSpPr txBox="1"/>
            <p:nvPr/>
          </p:nvSpPr>
          <p:spPr>
            <a:xfrm>
              <a:off x="0" y="1458514"/>
              <a:ext cx="3563100" cy="69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12"/>
                <a:buFont typeface="Arial"/>
                <a:buNone/>
              </a:pPr>
              <a:r>
                <a:rPr lang="en-US" sz="1412" b="1" i="0" u="none" strike="noStrike" cap="none">
                  <a:solidFill>
                    <a:srgbClr val="522E91"/>
                  </a:solidFill>
                  <a:latin typeface="Open Sans"/>
                  <a:ea typeface="Open Sans"/>
                  <a:cs typeface="Open Sans"/>
                  <a:sym typeface="Open Sans"/>
                </a:rPr>
                <a:t>Educating Students for Success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798F3B-F0AA-A733-E306-21908367FA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1" smtClean="0">
                <a:solidFill>
                  <a:srgbClr val="7030A0"/>
                </a:solidFill>
              </a:rPr>
              <a:t>1</a:t>
            </a:fld>
            <a:endParaRPr lang="en-US" sz="1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g26a28aaf53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7625" y="0"/>
            <a:ext cx="10086024" cy="74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g26a28aaf537_0_0"/>
          <p:cNvSpPr/>
          <p:nvPr/>
        </p:nvSpPr>
        <p:spPr>
          <a:xfrm>
            <a:off x="-533400" y="7322897"/>
            <a:ext cx="11433409" cy="449334"/>
          </a:xfrm>
          <a:custGeom>
            <a:avLst/>
            <a:gdLst/>
            <a:ahLst/>
            <a:cxnLst/>
            <a:rect l="l" t="t" r="r" b="b"/>
            <a:pathLst>
              <a:path w="4912313" h="215250" extrusionOk="0">
                <a:moveTo>
                  <a:pt x="0" y="0"/>
                </a:moveTo>
                <a:lnTo>
                  <a:pt x="4912313" y="0"/>
                </a:lnTo>
                <a:lnTo>
                  <a:pt x="4912313" y="215250"/>
                </a:lnTo>
                <a:lnTo>
                  <a:pt x="0" y="215250"/>
                </a:lnTo>
                <a:close/>
              </a:path>
            </a:pathLst>
          </a:custGeom>
          <a:solidFill>
            <a:srgbClr val="7FB439"/>
          </a:solidFill>
          <a:ln>
            <a:noFill/>
          </a:ln>
        </p:spPr>
      </p:sp>
      <p:pic>
        <p:nvPicPr>
          <p:cNvPr id="72" name="Google Shape;72;g26a28aaf53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326" y="7381834"/>
            <a:ext cx="266641" cy="3195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" name="Google Shape;73;g26a28aaf537_0_0"/>
          <p:cNvGrpSpPr/>
          <p:nvPr/>
        </p:nvGrpSpPr>
        <p:grpSpPr>
          <a:xfrm>
            <a:off x="420772" y="1849328"/>
            <a:ext cx="9038347" cy="5396510"/>
            <a:chOff x="461570" y="1188079"/>
            <a:chExt cx="8216679" cy="3571246"/>
          </a:xfrm>
        </p:grpSpPr>
        <p:sp>
          <p:nvSpPr>
            <p:cNvPr id="74" name="Google Shape;74;g26a28aaf537_0_0"/>
            <p:cNvSpPr/>
            <p:nvPr/>
          </p:nvSpPr>
          <p:spPr>
            <a:xfrm>
              <a:off x="461570" y="1219830"/>
              <a:ext cx="2075900" cy="1657550"/>
            </a:xfrm>
            <a:custGeom>
              <a:avLst/>
              <a:gdLst/>
              <a:ahLst/>
              <a:cxnLst/>
              <a:rect l="l" t="t" r="r" b="b"/>
              <a:pathLst>
                <a:path w="83036" h="66302" extrusionOk="0">
                  <a:moveTo>
                    <a:pt x="25586" y="4448"/>
                  </a:moveTo>
                  <a:cubicBezTo>
                    <a:pt x="36263" y="-97"/>
                    <a:pt x="58931" y="-2724"/>
                    <a:pt x="68439" y="4448"/>
                  </a:cubicBezTo>
                  <a:cubicBezTo>
                    <a:pt x="77947" y="11620"/>
                    <a:pt x="84799" y="37526"/>
                    <a:pt x="82635" y="47481"/>
                  </a:cubicBezTo>
                  <a:cubicBezTo>
                    <a:pt x="80471" y="57437"/>
                    <a:pt x="68417" y="61681"/>
                    <a:pt x="55453" y="64181"/>
                  </a:cubicBezTo>
                  <a:cubicBezTo>
                    <a:pt x="42489" y="66682"/>
                    <a:pt x="13363" y="67895"/>
                    <a:pt x="4850" y="62484"/>
                  </a:cubicBezTo>
                  <a:cubicBezTo>
                    <a:pt x="-3663" y="57073"/>
                    <a:pt x="920" y="41390"/>
                    <a:pt x="4376" y="31717"/>
                  </a:cubicBezTo>
                  <a:cubicBezTo>
                    <a:pt x="7832" y="22044"/>
                    <a:pt x="14909" y="8993"/>
                    <a:pt x="25586" y="4448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522E9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g26a28aaf537_0_0"/>
            <p:cNvSpPr/>
            <p:nvPr/>
          </p:nvSpPr>
          <p:spPr>
            <a:xfrm>
              <a:off x="2012022" y="3202444"/>
              <a:ext cx="2034625" cy="1538825"/>
            </a:xfrm>
            <a:custGeom>
              <a:avLst/>
              <a:gdLst/>
              <a:ahLst/>
              <a:cxnLst/>
              <a:rect l="l" t="t" r="r" b="b"/>
              <a:pathLst>
                <a:path w="81385" h="61553" extrusionOk="0">
                  <a:moveTo>
                    <a:pt x="48942" y="61491"/>
                  </a:moveTo>
                  <a:cubicBezTo>
                    <a:pt x="36894" y="62068"/>
                    <a:pt x="12150" y="58606"/>
                    <a:pt x="4791" y="50237"/>
                  </a:cubicBezTo>
                  <a:cubicBezTo>
                    <a:pt x="-2567" y="41869"/>
                    <a:pt x="-547" y="19649"/>
                    <a:pt x="4791" y="11280"/>
                  </a:cubicBezTo>
                  <a:cubicBezTo>
                    <a:pt x="10130" y="2912"/>
                    <a:pt x="24774" y="315"/>
                    <a:pt x="36822" y="26"/>
                  </a:cubicBezTo>
                  <a:cubicBezTo>
                    <a:pt x="48870" y="-262"/>
                    <a:pt x="70368" y="1758"/>
                    <a:pt x="77077" y="9549"/>
                  </a:cubicBezTo>
                  <a:cubicBezTo>
                    <a:pt x="83786" y="17340"/>
                    <a:pt x="81766" y="38117"/>
                    <a:pt x="77077" y="46774"/>
                  </a:cubicBezTo>
                  <a:cubicBezTo>
                    <a:pt x="72388" y="55431"/>
                    <a:pt x="60990" y="60914"/>
                    <a:pt x="48942" y="61491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522E9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g26a28aaf537_0_0"/>
            <p:cNvSpPr/>
            <p:nvPr/>
          </p:nvSpPr>
          <p:spPr>
            <a:xfrm>
              <a:off x="3468882" y="1222789"/>
              <a:ext cx="2248250" cy="1666625"/>
            </a:xfrm>
            <a:custGeom>
              <a:avLst/>
              <a:gdLst/>
              <a:ahLst/>
              <a:cxnLst/>
              <a:rect l="l" t="t" r="r" b="b"/>
              <a:pathLst>
                <a:path w="89930" h="66665" extrusionOk="0">
                  <a:moveTo>
                    <a:pt x="47804" y="66660"/>
                  </a:moveTo>
                  <a:cubicBezTo>
                    <a:pt x="33231" y="66732"/>
                    <a:pt x="7044" y="66082"/>
                    <a:pt x="1489" y="58002"/>
                  </a:cubicBezTo>
                  <a:cubicBezTo>
                    <a:pt x="-4066" y="49922"/>
                    <a:pt x="7189" y="27847"/>
                    <a:pt x="14475" y="18180"/>
                  </a:cubicBezTo>
                  <a:cubicBezTo>
                    <a:pt x="21761" y="8513"/>
                    <a:pt x="35179" y="-72"/>
                    <a:pt x="45207" y="0"/>
                  </a:cubicBezTo>
                  <a:cubicBezTo>
                    <a:pt x="55235" y="72"/>
                    <a:pt x="67355" y="9018"/>
                    <a:pt x="74641" y="18613"/>
                  </a:cubicBezTo>
                  <a:cubicBezTo>
                    <a:pt x="81927" y="28208"/>
                    <a:pt x="93398" y="49562"/>
                    <a:pt x="88925" y="57570"/>
                  </a:cubicBezTo>
                  <a:cubicBezTo>
                    <a:pt x="84452" y="65578"/>
                    <a:pt x="62377" y="66588"/>
                    <a:pt x="47804" y="66660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522E9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g26a28aaf537_0_0"/>
            <p:cNvSpPr/>
            <p:nvPr/>
          </p:nvSpPr>
          <p:spPr>
            <a:xfrm>
              <a:off x="5095200" y="3107525"/>
              <a:ext cx="2037725" cy="1651800"/>
            </a:xfrm>
            <a:custGeom>
              <a:avLst/>
              <a:gdLst/>
              <a:ahLst/>
              <a:cxnLst/>
              <a:rect l="l" t="t" r="r" b="b"/>
              <a:pathLst>
                <a:path w="81509" h="66072" extrusionOk="0">
                  <a:moveTo>
                    <a:pt x="26494" y="2670"/>
                  </a:moveTo>
                  <a:cubicBezTo>
                    <a:pt x="37243" y="-1659"/>
                    <a:pt x="57567" y="-842"/>
                    <a:pt x="66725" y="5987"/>
                  </a:cubicBezTo>
                  <a:cubicBezTo>
                    <a:pt x="75883" y="12816"/>
                    <a:pt x="82236" y="33835"/>
                    <a:pt x="81442" y="43646"/>
                  </a:cubicBezTo>
                  <a:cubicBezTo>
                    <a:pt x="80648" y="53457"/>
                    <a:pt x="74227" y="62114"/>
                    <a:pt x="61963" y="64855"/>
                  </a:cubicBezTo>
                  <a:cubicBezTo>
                    <a:pt x="49699" y="67596"/>
                    <a:pt x="17813" y="65577"/>
                    <a:pt x="7857" y="60094"/>
                  </a:cubicBezTo>
                  <a:cubicBezTo>
                    <a:pt x="-2098" y="54611"/>
                    <a:pt x="-876" y="41530"/>
                    <a:pt x="2230" y="31959"/>
                  </a:cubicBezTo>
                  <a:cubicBezTo>
                    <a:pt x="5336" y="22388"/>
                    <a:pt x="15745" y="6999"/>
                    <a:pt x="26494" y="2670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522E9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g26a28aaf537_0_0"/>
            <p:cNvSpPr/>
            <p:nvPr/>
          </p:nvSpPr>
          <p:spPr>
            <a:xfrm>
              <a:off x="6687374" y="1188079"/>
              <a:ext cx="1990875" cy="1770725"/>
            </a:xfrm>
            <a:custGeom>
              <a:avLst/>
              <a:gdLst/>
              <a:ahLst/>
              <a:cxnLst/>
              <a:rect l="l" t="t" r="r" b="b"/>
              <a:pathLst>
                <a:path w="79635" h="70829" extrusionOk="0">
                  <a:moveTo>
                    <a:pt x="55413" y="956"/>
                  </a:moveTo>
                  <a:cubicBezTo>
                    <a:pt x="45227" y="-2616"/>
                    <a:pt x="25690" y="4420"/>
                    <a:pt x="16456" y="12211"/>
                  </a:cubicBezTo>
                  <a:cubicBezTo>
                    <a:pt x="7222" y="20002"/>
                    <a:pt x="-280" y="38037"/>
                    <a:pt x="8" y="47704"/>
                  </a:cubicBezTo>
                  <a:cubicBezTo>
                    <a:pt x="297" y="57371"/>
                    <a:pt x="6198" y="67867"/>
                    <a:pt x="18187" y="70213"/>
                  </a:cubicBezTo>
                  <a:cubicBezTo>
                    <a:pt x="30177" y="72559"/>
                    <a:pt x="62048" y="67875"/>
                    <a:pt x="71945" y="61780"/>
                  </a:cubicBezTo>
                  <a:cubicBezTo>
                    <a:pt x="81843" y="55685"/>
                    <a:pt x="80327" y="43782"/>
                    <a:pt x="77572" y="33645"/>
                  </a:cubicBezTo>
                  <a:cubicBezTo>
                    <a:pt x="74817" y="23508"/>
                    <a:pt x="65599" y="4528"/>
                    <a:pt x="55413" y="956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522E9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g26a28aaf537_0_0"/>
            <p:cNvSpPr/>
            <p:nvPr/>
          </p:nvSpPr>
          <p:spPr>
            <a:xfrm>
              <a:off x="2488900" y="1364042"/>
              <a:ext cx="1103775" cy="486400"/>
            </a:xfrm>
            <a:custGeom>
              <a:avLst/>
              <a:gdLst/>
              <a:ahLst/>
              <a:cxnLst/>
              <a:rect l="l" t="t" r="r" b="b"/>
              <a:pathLst>
                <a:path w="44151" h="19456" extrusionOk="0">
                  <a:moveTo>
                    <a:pt x="0" y="6470"/>
                  </a:moveTo>
                  <a:cubicBezTo>
                    <a:pt x="2669" y="5460"/>
                    <a:pt x="8658" y="-1754"/>
                    <a:pt x="16016" y="410"/>
                  </a:cubicBezTo>
                  <a:cubicBezTo>
                    <a:pt x="23375" y="2574"/>
                    <a:pt x="39462" y="16282"/>
                    <a:pt x="44151" y="19456"/>
                  </a:cubicBezTo>
                </a:path>
              </a:pathLst>
            </a:custGeom>
            <a:noFill/>
            <a:ln w="28575" cap="rnd" cmpd="sng">
              <a:solidFill>
                <a:srgbClr val="522E9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g26a28aaf537_0_0"/>
            <p:cNvSpPr/>
            <p:nvPr/>
          </p:nvSpPr>
          <p:spPr>
            <a:xfrm>
              <a:off x="5821850" y="1776451"/>
              <a:ext cx="930650" cy="594700"/>
            </a:xfrm>
            <a:custGeom>
              <a:avLst/>
              <a:gdLst/>
              <a:ahLst/>
              <a:cxnLst/>
              <a:rect l="l" t="t" r="r" b="b"/>
              <a:pathLst>
                <a:path w="37226" h="23788" extrusionOk="0">
                  <a:moveTo>
                    <a:pt x="0" y="22438"/>
                  </a:moveTo>
                  <a:cubicBezTo>
                    <a:pt x="2597" y="22366"/>
                    <a:pt x="11110" y="25612"/>
                    <a:pt x="15583" y="22005"/>
                  </a:cubicBezTo>
                  <a:cubicBezTo>
                    <a:pt x="20056" y="18398"/>
                    <a:pt x="23230" y="3681"/>
                    <a:pt x="26837" y="795"/>
                  </a:cubicBezTo>
                  <a:cubicBezTo>
                    <a:pt x="30444" y="-2091"/>
                    <a:pt x="35495" y="4042"/>
                    <a:pt x="37226" y="4691"/>
                  </a:cubicBezTo>
                </a:path>
              </a:pathLst>
            </a:custGeom>
            <a:noFill/>
            <a:ln w="28575" cap="rnd" cmpd="sng">
              <a:solidFill>
                <a:srgbClr val="522E9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g26a28aaf537_0_0"/>
            <p:cNvSpPr/>
            <p:nvPr/>
          </p:nvSpPr>
          <p:spPr>
            <a:xfrm>
              <a:off x="7196175" y="3040775"/>
              <a:ext cx="953725" cy="953575"/>
            </a:xfrm>
            <a:custGeom>
              <a:avLst/>
              <a:gdLst/>
              <a:ahLst/>
              <a:cxnLst/>
              <a:rect l="l" t="t" r="r" b="b"/>
              <a:pathLst>
                <a:path w="38149" h="38143" extrusionOk="0">
                  <a:moveTo>
                    <a:pt x="29866" y="0"/>
                  </a:moveTo>
                  <a:cubicBezTo>
                    <a:pt x="31237" y="4257"/>
                    <a:pt x="38885" y="19191"/>
                    <a:pt x="38091" y="25539"/>
                  </a:cubicBezTo>
                  <a:cubicBezTo>
                    <a:pt x="37298" y="31888"/>
                    <a:pt x="29145" y="38813"/>
                    <a:pt x="25105" y="38091"/>
                  </a:cubicBezTo>
                  <a:cubicBezTo>
                    <a:pt x="21065" y="37370"/>
                    <a:pt x="18035" y="22509"/>
                    <a:pt x="13851" y="21210"/>
                  </a:cubicBezTo>
                  <a:cubicBezTo>
                    <a:pt x="9667" y="19912"/>
                    <a:pt x="2309" y="28785"/>
                    <a:pt x="0" y="30300"/>
                  </a:cubicBezTo>
                </a:path>
              </a:pathLst>
            </a:custGeom>
            <a:noFill/>
            <a:ln w="28575" cap="rnd" cmpd="sng">
              <a:solidFill>
                <a:srgbClr val="522E9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g26a28aaf537_0_0"/>
            <p:cNvSpPr/>
            <p:nvPr/>
          </p:nvSpPr>
          <p:spPr>
            <a:xfrm>
              <a:off x="4122925" y="4166200"/>
              <a:ext cx="908975" cy="230850"/>
            </a:xfrm>
            <a:custGeom>
              <a:avLst/>
              <a:gdLst/>
              <a:ahLst/>
              <a:cxnLst/>
              <a:rect l="l" t="t" r="r" b="b"/>
              <a:pathLst>
                <a:path w="36359" h="9234" extrusionOk="0">
                  <a:moveTo>
                    <a:pt x="36359" y="0"/>
                  </a:moveTo>
                  <a:cubicBezTo>
                    <a:pt x="33257" y="1515"/>
                    <a:pt x="23807" y="8513"/>
                    <a:pt x="17747" y="9090"/>
                  </a:cubicBezTo>
                  <a:cubicBezTo>
                    <a:pt x="11687" y="9667"/>
                    <a:pt x="2958" y="4401"/>
                    <a:pt x="0" y="3463"/>
                  </a:cubicBezTo>
                </a:path>
              </a:pathLst>
            </a:custGeom>
            <a:noFill/>
            <a:ln w="28575" cap="rnd" cmpd="sng">
              <a:solidFill>
                <a:srgbClr val="522E9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g26a28aaf537_0_0"/>
            <p:cNvSpPr/>
            <p:nvPr/>
          </p:nvSpPr>
          <p:spPr>
            <a:xfrm>
              <a:off x="926743" y="3040775"/>
              <a:ext cx="1008525" cy="952275"/>
            </a:xfrm>
            <a:custGeom>
              <a:avLst/>
              <a:gdLst/>
              <a:ahLst/>
              <a:cxnLst/>
              <a:rect l="l" t="t" r="r" b="b"/>
              <a:pathLst>
                <a:path w="40341" h="38091" extrusionOk="0">
                  <a:moveTo>
                    <a:pt x="40341" y="38091"/>
                  </a:moveTo>
                  <a:cubicBezTo>
                    <a:pt x="34581" y="36215"/>
                    <a:pt x="12423" y="27547"/>
                    <a:pt x="5782" y="26837"/>
                  </a:cubicBezTo>
                  <a:cubicBezTo>
                    <a:pt x="-859" y="26127"/>
                    <a:pt x="-371" y="32387"/>
                    <a:pt x="495" y="33830"/>
                  </a:cubicBezTo>
                  <a:cubicBezTo>
                    <a:pt x="1361" y="35273"/>
                    <a:pt x="6068" y="38391"/>
                    <a:pt x="10977" y="35494"/>
                  </a:cubicBezTo>
                  <a:cubicBezTo>
                    <a:pt x="15887" y="32597"/>
                    <a:pt x="30469" y="20993"/>
                    <a:pt x="29952" y="16448"/>
                  </a:cubicBezTo>
                  <a:cubicBezTo>
                    <a:pt x="29435" y="11903"/>
                    <a:pt x="10618" y="10965"/>
                    <a:pt x="7877" y="8224"/>
                  </a:cubicBezTo>
                  <a:cubicBezTo>
                    <a:pt x="5136" y="5483"/>
                    <a:pt x="12566" y="1371"/>
                    <a:pt x="13504" y="0"/>
                  </a:cubicBezTo>
                </a:path>
              </a:pathLst>
            </a:custGeom>
            <a:noFill/>
            <a:ln w="28575" cap="rnd" cmpd="sng">
              <a:solidFill>
                <a:srgbClr val="522E9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g26a28aaf537_0_0"/>
          <p:cNvSpPr txBox="1"/>
          <p:nvPr/>
        </p:nvSpPr>
        <p:spPr>
          <a:xfrm>
            <a:off x="683286" y="3612959"/>
            <a:ext cx="1890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latin typeface="Montserrat"/>
                <a:ea typeface="Montserrat"/>
                <a:cs typeface="Montserrat"/>
                <a:sym typeface="Montserrat"/>
              </a:rPr>
              <a:t>Spanish 69.5%</a:t>
            </a:r>
            <a:endParaRPr sz="1700" b="0"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g26a28aaf537_0_0"/>
          <p:cNvSpPr txBox="1"/>
          <p:nvPr/>
        </p:nvSpPr>
        <p:spPr>
          <a:xfrm>
            <a:off x="1000225" y="2938387"/>
            <a:ext cx="1257000" cy="5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-US" sz="3100" b="0" i="0" u="none" strike="noStrike" cap="none">
                <a:solidFill>
                  <a:schemeClr val="dk2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5078</a:t>
            </a:r>
            <a:endParaRPr sz="3100" b="0" i="0" u="none" strike="noStrike" cap="none">
              <a:solidFill>
                <a:schemeClr val="dk2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86" name="Google Shape;86;g26a28aaf537_0_0"/>
          <p:cNvSpPr txBox="1"/>
          <p:nvPr/>
        </p:nvSpPr>
        <p:spPr>
          <a:xfrm>
            <a:off x="889675" y="2263800"/>
            <a:ext cx="1478100" cy="5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latin typeface="Chelsea Market"/>
                <a:ea typeface="Chelsea Market"/>
                <a:cs typeface="Chelsea Market"/>
                <a:sym typeface="Chelsea Market"/>
              </a:rPr>
              <a:t>English Learners</a:t>
            </a:r>
            <a:endParaRPr sz="2200" b="0" i="0" u="none" strike="noStrike" cap="none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87" name="Google Shape;87;g26a28aaf537_0_0"/>
          <p:cNvSpPr txBox="1"/>
          <p:nvPr/>
        </p:nvSpPr>
        <p:spPr>
          <a:xfrm>
            <a:off x="3994506" y="3562794"/>
            <a:ext cx="1890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5-6 years (4th/5th grade)</a:t>
            </a:r>
            <a:endParaRPr sz="1700" b="0" i="0" u="none" strike="noStrike" cap="none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g26a28aaf537_0_0"/>
          <p:cNvSpPr txBox="1"/>
          <p:nvPr/>
        </p:nvSpPr>
        <p:spPr>
          <a:xfrm>
            <a:off x="3994509" y="2460480"/>
            <a:ext cx="2069400" cy="4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chemeClr val="accent4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At Risk LTEL</a:t>
            </a:r>
            <a:endParaRPr sz="2200" b="0" i="0" u="none" strike="noStrike" cap="none">
              <a:solidFill>
                <a:schemeClr val="accent4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89" name="Google Shape;89;g26a28aaf537_0_0"/>
          <p:cNvSpPr txBox="1"/>
          <p:nvPr/>
        </p:nvSpPr>
        <p:spPr>
          <a:xfrm>
            <a:off x="4333046" y="2938375"/>
            <a:ext cx="1213800" cy="5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-US" sz="3100" b="0" i="0" u="none" strike="noStrike" cap="none">
                <a:solidFill>
                  <a:schemeClr val="accent4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979</a:t>
            </a:r>
            <a:endParaRPr sz="3100" b="0" i="0" u="none" strike="noStrike" cap="none">
              <a:solidFill>
                <a:schemeClr val="accent4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0" name="Google Shape;90;g26a28aaf537_0_0"/>
          <p:cNvSpPr txBox="1"/>
          <p:nvPr/>
        </p:nvSpPr>
        <p:spPr>
          <a:xfrm>
            <a:off x="7893260" y="2908679"/>
            <a:ext cx="1054500" cy="6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-US" sz="3100" b="0" i="0" u="none" strike="noStrike" cap="none">
                <a:solidFill>
                  <a:srgbClr val="0000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1700</a:t>
            </a:r>
            <a:endParaRPr sz="3100" b="0" i="0" u="none" strike="noStrike" cap="none">
              <a:solidFill>
                <a:srgbClr val="0000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1" name="Google Shape;91;g26a28aaf537_0_0"/>
          <p:cNvSpPr txBox="1"/>
          <p:nvPr/>
        </p:nvSpPr>
        <p:spPr>
          <a:xfrm>
            <a:off x="7724200" y="2436171"/>
            <a:ext cx="1392600" cy="5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LTEL</a:t>
            </a:r>
            <a:endParaRPr sz="2200" b="0" i="0" u="none" strike="noStrike" cap="none">
              <a:solidFill>
                <a:srgbClr val="0000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2" name="Google Shape;92;g26a28aaf537_0_0"/>
          <p:cNvSpPr txBox="1"/>
          <p:nvPr/>
        </p:nvSpPr>
        <p:spPr>
          <a:xfrm>
            <a:off x="7305725" y="3529650"/>
            <a:ext cx="21534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rgbClr val="0000FF"/>
                </a:solidFill>
                <a:latin typeface="Montserrat"/>
                <a:ea typeface="Montserrat"/>
                <a:cs typeface="Montserrat"/>
                <a:sym typeface="Montserrat"/>
              </a:rPr>
              <a:t>English Learner 6+ years </a:t>
            </a:r>
            <a:endParaRPr sz="1700" b="0" i="0" u="none" strike="noStrike" cap="none">
              <a:solidFill>
                <a:srgbClr val="00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rgbClr val="0000FF"/>
                </a:solidFill>
                <a:latin typeface="Montserrat"/>
                <a:ea typeface="Montserrat"/>
                <a:cs typeface="Montserrat"/>
                <a:sym typeface="Montserrat"/>
              </a:rPr>
              <a:t>6th grade</a:t>
            </a:r>
            <a:endParaRPr sz="1700" b="0" i="0" u="none" strike="noStrike" cap="none">
              <a:solidFill>
                <a:srgbClr val="00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g26a28aaf537_0_0"/>
          <p:cNvSpPr txBox="1"/>
          <p:nvPr/>
        </p:nvSpPr>
        <p:spPr>
          <a:xfrm>
            <a:off x="2682745" y="5616626"/>
            <a:ext cx="1197000" cy="5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-US" sz="3100" b="0" i="0" u="none" strike="noStrike" cap="none">
                <a:solidFill>
                  <a:srgbClr val="9900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137</a:t>
            </a:r>
            <a:endParaRPr sz="3100" b="0" i="0" u="none" strike="noStrike" cap="none">
              <a:solidFill>
                <a:srgbClr val="9900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4" name="Google Shape;94;g26a28aaf537_0_0"/>
          <p:cNvSpPr txBox="1"/>
          <p:nvPr/>
        </p:nvSpPr>
        <p:spPr>
          <a:xfrm>
            <a:off x="2459100" y="5093425"/>
            <a:ext cx="1644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9900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Yr 1-2</a:t>
            </a:r>
            <a:endParaRPr>
              <a:solidFill>
                <a:srgbClr val="9900FF"/>
              </a:solidFill>
            </a:endParaRPr>
          </a:p>
        </p:txBody>
      </p:sp>
      <p:sp>
        <p:nvSpPr>
          <p:cNvPr id="95" name="Google Shape;95;g26a28aaf537_0_0"/>
          <p:cNvSpPr txBox="1"/>
          <p:nvPr/>
        </p:nvSpPr>
        <p:spPr>
          <a:xfrm>
            <a:off x="2199425" y="6197225"/>
            <a:ext cx="20694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Grades 5-12</a:t>
            </a:r>
            <a:endParaRPr sz="17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Grades K-4</a:t>
            </a:r>
            <a:endParaRPr sz="13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1,078</a:t>
            </a:r>
            <a:endParaRPr sz="1000">
              <a:solidFill>
                <a:srgbClr val="9900FF"/>
              </a:solidFill>
            </a:endParaRPr>
          </a:p>
        </p:txBody>
      </p:sp>
      <p:sp>
        <p:nvSpPr>
          <p:cNvPr id="96" name="Google Shape;96;g26a28aaf537_0_0"/>
          <p:cNvSpPr txBox="1"/>
          <p:nvPr/>
        </p:nvSpPr>
        <p:spPr>
          <a:xfrm>
            <a:off x="6010147" y="5192402"/>
            <a:ext cx="1392600" cy="4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3800" b="0" i="0" u="none" strike="noStrike" cap="none">
                <a:solidFill>
                  <a:srgbClr val="7FB439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RFEP</a:t>
            </a:r>
            <a:endParaRPr sz="3800" b="0" i="0" u="none" strike="noStrike" cap="none">
              <a:solidFill>
                <a:srgbClr val="7FB439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7" name="Google Shape;97;g26a28aaf537_0_0"/>
          <p:cNvSpPr txBox="1"/>
          <p:nvPr/>
        </p:nvSpPr>
        <p:spPr>
          <a:xfrm>
            <a:off x="5760997" y="5745220"/>
            <a:ext cx="1890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>
                <a:solidFill>
                  <a:srgbClr val="7FB439"/>
                </a:solidFill>
                <a:latin typeface="Montserrat"/>
                <a:ea typeface="Montserrat"/>
                <a:cs typeface="Montserrat"/>
                <a:sym typeface="Montserrat"/>
              </a:rPr>
              <a:t>697+</a:t>
            </a:r>
            <a:endParaRPr sz="4400" b="0" i="0" u="none" strike="noStrike" cap="none">
              <a:solidFill>
                <a:srgbClr val="7FB43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g26a28aaf537_0_0"/>
          <p:cNvSpPr txBox="1"/>
          <p:nvPr/>
        </p:nvSpPr>
        <p:spPr>
          <a:xfrm>
            <a:off x="5885400" y="6392025"/>
            <a:ext cx="1392600" cy="5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-US" sz="3100" b="0" i="0" u="none" strike="noStrike" cap="none">
                <a:solidFill>
                  <a:srgbClr val="7FB439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2</a:t>
            </a:r>
            <a:r>
              <a:rPr lang="en-US" sz="3100">
                <a:solidFill>
                  <a:srgbClr val="7FB439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3-24</a:t>
            </a:r>
            <a:endParaRPr sz="3100" b="0" i="0" u="none" strike="noStrike" cap="none">
              <a:solidFill>
                <a:srgbClr val="7FB439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73FEAA-DDD8-31FE-BF7D-C6A3AE050C3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1" smtClean="0">
                <a:solidFill>
                  <a:srgbClr val="7030A0"/>
                </a:solidFill>
              </a:rPr>
              <a:t>2</a:t>
            </a:fld>
            <a:endParaRPr lang="en-US" sz="1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g26a42f815e5_0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7625" y="0"/>
            <a:ext cx="10086024" cy="74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g26a42f815e5_0_1"/>
          <p:cNvSpPr/>
          <p:nvPr/>
        </p:nvSpPr>
        <p:spPr>
          <a:xfrm>
            <a:off x="-533400" y="7322897"/>
            <a:ext cx="11433409" cy="449334"/>
          </a:xfrm>
          <a:custGeom>
            <a:avLst/>
            <a:gdLst/>
            <a:ahLst/>
            <a:cxnLst/>
            <a:rect l="l" t="t" r="r" b="b"/>
            <a:pathLst>
              <a:path w="4912313" h="215250" extrusionOk="0">
                <a:moveTo>
                  <a:pt x="0" y="0"/>
                </a:moveTo>
                <a:lnTo>
                  <a:pt x="4912313" y="0"/>
                </a:lnTo>
                <a:lnTo>
                  <a:pt x="4912313" y="215250"/>
                </a:lnTo>
                <a:lnTo>
                  <a:pt x="0" y="215250"/>
                </a:lnTo>
                <a:close/>
              </a:path>
            </a:pathLst>
          </a:custGeom>
          <a:solidFill>
            <a:srgbClr val="7FB439"/>
          </a:solidFill>
          <a:ln>
            <a:noFill/>
          </a:ln>
        </p:spPr>
      </p:sp>
      <p:pic>
        <p:nvPicPr>
          <p:cNvPr id="105" name="Google Shape;105;g26a42f815e5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326" y="7381834"/>
            <a:ext cx="266641" cy="31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26a42f815e5_0_1"/>
          <p:cNvSpPr txBox="1"/>
          <p:nvPr/>
        </p:nvSpPr>
        <p:spPr>
          <a:xfrm>
            <a:off x="725600" y="1092750"/>
            <a:ext cx="8915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>
                <a:latin typeface="Cambria"/>
                <a:ea typeface="Cambria"/>
                <a:cs typeface="Cambria"/>
                <a:sym typeface="Cambria"/>
              </a:rPr>
              <a:t>Reclassification of English Proficiency</a:t>
            </a:r>
            <a:endParaRPr sz="4000" b="1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7" name="Google Shape;107;g26a42f815e5_0_1"/>
          <p:cNvSpPr txBox="1">
            <a:spLocks noGrp="1"/>
          </p:cNvSpPr>
          <p:nvPr>
            <p:ph type="body" idx="1"/>
          </p:nvPr>
        </p:nvSpPr>
        <p:spPr>
          <a:xfrm>
            <a:off x="342875" y="1741526"/>
            <a:ext cx="4399800" cy="5581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2021-Present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Trained administration of the importance of ELPAC (English Language Proficiency Assessment for California)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Monitored students overall scoring of ELPAC 4 for reclassification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Used the  ELLevation platform to assist in monitoring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Site celebrations occurred for students who reclassified to English Proficiency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Educated students and parents on the importance of an exam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Testing team created to support administration of ELPAC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 b="1"/>
              <a:t>Why is Reclassification important?</a:t>
            </a:r>
            <a:endParaRPr b="1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Reclassification allows access to A-G in high school</a:t>
            </a:r>
            <a:endParaRPr/>
          </a:p>
        </p:txBody>
      </p:sp>
      <p:sp>
        <p:nvSpPr>
          <p:cNvPr id="108" name="Google Shape;108;g26a42f815e5_0_1"/>
          <p:cNvSpPr txBox="1">
            <a:spLocks noGrp="1"/>
          </p:cNvSpPr>
          <p:nvPr>
            <p:ph type="body" idx="2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Moving Forward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❏"/>
            </a:pPr>
            <a:r>
              <a:rPr lang="en-US"/>
              <a:t>Targeting ELPAC 3 students to move to an overall 4.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❏"/>
            </a:pPr>
            <a:r>
              <a:rPr lang="en-US"/>
              <a:t>Gaining access and using ELPAC practice exams for instruction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❏"/>
            </a:pPr>
            <a:r>
              <a:rPr lang="en-US"/>
              <a:t>Providing access and support for teachers to administer the exam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❏"/>
            </a:pPr>
            <a:r>
              <a:rPr lang="en-US"/>
              <a:t>Maintain the state reclassification Percentage 12%-15%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9" name="Google Shape;109;g26a42f815e5_0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8000" y="4651300"/>
            <a:ext cx="2248900" cy="255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2F57CB-4DFE-1F85-5CD3-BAF18DDBE93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283320" y="6667986"/>
            <a:ext cx="603600" cy="594900"/>
          </a:xfrm>
        </p:spPr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1" smtClean="0">
                <a:solidFill>
                  <a:srgbClr val="7030A0"/>
                </a:solidFill>
              </a:rPr>
              <a:t>3</a:t>
            </a:fld>
            <a:endParaRPr lang="en-US" sz="1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g269f0766604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7625" y="0"/>
            <a:ext cx="10086024" cy="74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g269f0766604_0_0"/>
          <p:cNvSpPr/>
          <p:nvPr/>
        </p:nvSpPr>
        <p:spPr>
          <a:xfrm>
            <a:off x="-533400" y="7322897"/>
            <a:ext cx="11433409" cy="449334"/>
          </a:xfrm>
          <a:custGeom>
            <a:avLst/>
            <a:gdLst/>
            <a:ahLst/>
            <a:cxnLst/>
            <a:rect l="l" t="t" r="r" b="b"/>
            <a:pathLst>
              <a:path w="4912313" h="215250" extrusionOk="0">
                <a:moveTo>
                  <a:pt x="0" y="0"/>
                </a:moveTo>
                <a:lnTo>
                  <a:pt x="4912313" y="0"/>
                </a:lnTo>
                <a:lnTo>
                  <a:pt x="4912313" y="215250"/>
                </a:lnTo>
                <a:lnTo>
                  <a:pt x="0" y="215250"/>
                </a:lnTo>
                <a:close/>
              </a:path>
            </a:pathLst>
          </a:custGeom>
          <a:solidFill>
            <a:srgbClr val="7FB439"/>
          </a:solidFill>
          <a:ln>
            <a:noFill/>
          </a:ln>
        </p:spPr>
      </p:sp>
      <p:pic>
        <p:nvPicPr>
          <p:cNvPr id="116" name="Google Shape;116;g269f0766604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326" y="7381834"/>
            <a:ext cx="266641" cy="31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g269f0766604_0_0"/>
          <p:cNvSpPr txBox="1"/>
          <p:nvPr/>
        </p:nvSpPr>
        <p:spPr>
          <a:xfrm>
            <a:off x="725600" y="1092750"/>
            <a:ext cx="89154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>
                <a:latin typeface="Cambria"/>
                <a:ea typeface="Cambria"/>
                <a:cs typeface="Cambria"/>
                <a:sym typeface="Cambria"/>
              </a:rPr>
              <a:t>Designated English Language Development</a:t>
            </a:r>
            <a:endParaRPr sz="4000" b="1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8" name="Google Shape;118;g269f0766604_0_0"/>
          <p:cNvSpPr txBox="1">
            <a:spLocks noGrp="1"/>
          </p:cNvSpPr>
          <p:nvPr>
            <p:ph type="body" idx="1"/>
          </p:nvPr>
        </p:nvSpPr>
        <p:spPr>
          <a:xfrm>
            <a:off x="342875" y="2499649"/>
            <a:ext cx="4399800" cy="4404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2021-Present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Produced slides for Elementary D-ELD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Provided training to elementary teachers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Provided collaboration for secondary ELD teachers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Introduced coaching model for secondary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Implemented English Learner Summer School 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2 summers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Total of 250 students</a:t>
            </a:r>
            <a:endParaRPr/>
          </a:p>
        </p:txBody>
      </p:sp>
      <p:sp>
        <p:nvSpPr>
          <p:cNvPr id="119" name="Google Shape;119;g269f0766604_0_0"/>
          <p:cNvSpPr txBox="1">
            <a:spLocks noGrp="1"/>
          </p:cNvSpPr>
          <p:nvPr>
            <p:ph type="body" idx="2"/>
          </p:nvPr>
        </p:nvSpPr>
        <p:spPr>
          <a:xfrm>
            <a:off x="5315650" y="2499624"/>
            <a:ext cx="4399800" cy="4404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Moving Forward</a:t>
            </a:r>
            <a:endParaRPr dirty="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❏"/>
            </a:pPr>
            <a:r>
              <a:rPr lang="en-US" dirty="0"/>
              <a:t>Continue with all areas listed to the left</a:t>
            </a:r>
            <a:endParaRPr dirty="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❏"/>
            </a:pPr>
            <a:r>
              <a:rPr lang="en-US" dirty="0"/>
              <a:t>Begin to focus on grades 4-6 grade by:</a:t>
            </a:r>
            <a:endParaRPr dirty="0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-US" dirty="0"/>
              <a:t>Identify At risk LTEL and LTEL students</a:t>
            </a:r>
            <a:endParaRPr dirty="0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-US" dirty="0"/>
              <a:t>Provide professional development and coaching</a:t>
            </a:r>
            <a:endParaRPr dirty="0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-US" dirty="0"/>
              <a:t>Target instructional strategies to support areas below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dirty="0"/>
          </a:p>
        </p:txBody>
      </p:sp>
      <p:pic>
        <p:nvPicPr>
          <p:cNvPr id="120" name="Google Shape;120;g269f0766604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3825" y="5599375"/>
            <a:ext cx="5996600" cy="18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ADE57E-0927-8F9A-94E4-85CBA7C798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1" smtClean="0">
                <a:solidFill>
                  <a:srgbClr val="7030A0"/>
                </a:solidFill>
              </a:rPr>
              <a:t>4</a:t>
            </a:fld>
            <a:endParaRPr lang="en-US" sz="1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g269f0766604_0_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380" y="71006"/>
            <a:ext cx="10086024" cy="74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269f0766604_0_11"/>
          <p:cNvSpPr/>
          <p:nvPr/>
        </p:nvSpPr>
        <p:spPr>
          <a:xfrm>
            <a:off x="-533400" y="7322897"/>
            <a:ext cx="11433409" cy="449334"/>
          </a:xfrm>
          <a:custGeom>
            <a:avLst/>
            <a:gdLst/>
            <a:ahLst/>
            <a:cxnLst/>
            <a:rect l="l" t="t" r="r" b="b"/>
            <a:pathLst>
              <a:path w="4912313" h="215250" extrusionOk="0">
                <a:moveTo>
                  <a:pt x="0" y="0"/>
                </a:moveTo>
                <a:lnTo>
                  <a:pt x="4912313" y="0"/>
                </a:lnTo>
                <a:lnTo>
                  <a:pt x="4912313" y="215250"/>
                </a:lnTo>
                <a:lnTo>
                  <a:pt x="0" y="215250"/>
                </a:lnTo>
                <a:close/>
              </a:path>
            </a:pathLst>
          </a:custGeom>
          <a:solidFill>
            <a:srgbClr val="7FB439"/>
          </a:solidFill>
          <a:ln>
            <a:noFill/>
          </a:ln>
        </p:spPr>
      </p:sp>
      <p:pic>
        <p:nvPicPr>
          <p:cNvPr id="127" name="Google Shape;127;g269f0766604_0_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326" y="7381834"/>
            <a:ext cx="266641" cy="31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269f0766604_0_11"/>
          <p:cNvSpPr txBox="1"/>
          <p:nvPr/>
        </p:nvSpPr>
        <p:spPr>
          <a:xfrm>
            <a:off x="725600" y="1092750"/>
            <a:ext cx="8915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>
                <a:latin typeface="Cambria"/>
                <a:ea typeface="Cambria"/>
                <a:cs typeface="Cambria"/>
                <a:sym typeface="Cambria"/>
              </a:rPr>
              <a:t>Professional Development</a:t>
            </a:r>
            <a:endParaRPr sz="4000" b="1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9" name="Google Shape;129;g269f0766604_0_11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2021-Present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Bilingual Paraeducator-monthly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ELD Institute SJCOE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Teachers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Administrators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Teachers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LT3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Staff meetings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After school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Bilingual Community Liaison-Just started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Quarterly collaborations with Secondary ELD teachers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Continue model </a:t>
            </a:r>
            <a:endParaRPr/>
          </a:p>
        </p:txBody>
      </p:sp>
      <p:sp>
        <p:nvSpPr>
          <p:cNvPr id="130" name="Google Shape;130;g269f0766604_0_11"/>
          <p:cNvSpPr txBox="1">
            <a:spLocks noGrp="1"/>
          </p:cNvSpPr>
          <p:nvPr>
            <p:ph type="body" idx="2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Moving Forward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Continue with  all areas listed to the left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Begin Strategy of the month for teachers via Recorded webinars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recreate Secondary teacher model but in a larger scale</a:t>
            </a:r>
            <a:endParaRPr/>
          </a:p>
        </p:txBody>
      </p:sp>
      <p:pic>
        <p:nvPicPr>
          <p:cNvPr id="131" name="Google Shape;131;g269f0766604_0_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2325" y="4944000"/>
            <a:ext cx="5996600" cy="18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A1BB8F-50D5-624B-1BD6-56134B71B9A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513870" y="6679650"/>
            <a:ext cx="663534" cy="707084"/>
          </a:xfrm>
        </p:spPr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1" smtClean="0">
                <a:solidFill>
                  <a:srgbClr val="7030A0"/>
                </a:solidFill>
              </a:rPr>
              <a:t>5</a:t>
            </a:fld>
            <a:endParaRPr lang="en-US" sz="1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g269f0766604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7625" y="0"/>
            <a:ext cx="10086024" cy="74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269f0766604_0_50"/>
          <p:cNvSpPr/>
          <p:nvPr/>
        </p:nvSpPr>
        <p:spPr>
          <a:xfrm>
            <a:off x="-533400" y="7322897"/>
            <a:ext cx="11433409" cy="449334"/>
          </a:xfrm>
          <a:custGeom>
            <a:avLst/>
            <a:gdLst/>
            <a:ahLst/>
            <a:cxnLst/>
            <a:rect l="l" t="t" r="r" b="b"/>
            <a:pathLst>
              <a:path w="4912313" h="215250" extrusionOk="0">
                <a:moveTo>
                  <a:pt x="0" y="0"/>
                </a:moveTo>
                <a:lnTo>
                  <a:pt x="4912313" y="0"/>
                </a:lnTo>
                <a:lnTo>
                  <a:pt x="4912313" y="215250"/>
                </a:lnTo>
                <a:lnTo>
                  <a:pt x="0" y="215250"/>
                </a:lnTo>
                <a:close/>
              </a:path>
            </a:pathLst>
          </a:custGeom>
          <a:solidFill>
            <a:srgbClr val="7FB439"/>
          </a:solidFill>
          <a:ln>
            <a:noFill/>
          </a:ln>
        </p:spPr>
      </p:sp>
      <p:pic>
        <p:nvPicPr>
          <p:cNvPr id="138" name="Google Shape;138;g269f0766604_0_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326" y="7381834"/>
            <a:ext cx="266641" cy="31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269f0766604_0_50"/>
          <p:cNvSpPr txBox="1"/>
          <p:nvPr/>
        </p:nvSpPr>
        <p:spPr>
          <a:xfrm>
            <a:off x="725600" y="1092750"/>
            <a:ext cx="8915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Staffing</a:t>
            </a:r>
            <a:endParaRPr sz="4000" b="1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0" name="Google Shape;140;g269f0766604_0_50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2021-Present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Hiring-Bilingual Paraeducator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Spanish full as of2/21/2024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Punjabi/Urdu full as of 2/28/24?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Need </a:t>
            </a:r>
            <a:endParaRPr/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-US"/>
              <a:t>Cambodian-1</a:t>
            </a:r>
            <a:endParaRPr/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-US"/>
              <a:t>Vietnamese-1</a:t>
            </a:r>
            <a:endParaRPr/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-US"/>
              <a:t>Hmong-4</a:t>
            </a:r>
            <a:endParaRPr/>
          </a:p>
        </p:txBody>
      </p:sp>
      <p:sp>
        <p:nvSpPr>
          <p:cNvPr id="141" name="Google Shape;141;g269f0766604_0_50"/>
          <p:cNvSpPr txBox="1">
            <a:spLocks noGrp="1"/>
          </p:cNvSpPr>
          <p:nvPr>
            <p:ph type="body" idx="2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Moving Forward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Bilingual Community Liaisons are in demand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Working with Jenn Huiras with LCAP to increase</a:t>
            </a:r>
            <a:endParaRPr/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-US"/>
              <a:t>8-hour secondary (below)</a:t>
            </a:r>
            <a:endParaRPr/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-US"/>
              <a:t>2-hour elementary</a:t>
            </a:r>
            <a:endParaRPr/>
          </a:p>
        </p:txBody>
      </p:sp>
      <p:graphicFrame>
        <p:nvGraphicFramePr>
          <p:cNvPr id="142" name="Google Shape;142;g269f0766604_0_50"/>
          <p:cNvGraphicFramePr/>
          <p:nvPr>
            <p:extLst>
              <p:ext uri="{D42A27DB-BD31-4B8C-83A1-F6EECF244321}">
                <p14:modId xmlns:p14="http://schemas.microsoft.com/office/powerpoint/2010/main" val="2259977407"/>
              </p:ext>
            </p:extLst>
          </p:nvPr>
        </p:nvGraphicFramePr>
        <p:xfrm>
          <a:off x="5758188" y="4084825"/>
          <a:ext cx="3592200" cy="2814955"/>
        </p:xfrm>
        <a:graphic>
          <a:graphicData uri="http://schemas.openxmlformats.org/drawingml/2006/table">
            <a:tbl>
              <a:tblPr>
                <a:noFill/>
                <a:tableStyleId>{462741CC-F6DA-4CB9-865F-A3342CE0ED03}</a:tableStyleId>
              </a:tblPr>
              <a:tblGrid>
                <a:gridCol w="225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659 Spanish, </a:t>
                      </a: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 Urdu/</a:t>
                      </a:r>
                      <a:r>
                        <a:rPr lang="en-US" sz="11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Pashto</a:t>
                      </a:r>
                      <a:endParaRPr sz="11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LODI HIGH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50">
                <a:tc rowSpan="2"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403 Spanish, 29 Urdu, 26 Punjabi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LODI MIDDLE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LODI MIDDLE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396 Spanish, 99 Hmong, 92 Cambodian, 71 Vietnamese, 52 Punjabi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MCNAIR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910 Spanish, Urdu, Punjabi, Pashto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TOKAY</a:t>
                      </a:r>
                      <a:endParaRPr sz="11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3" name="Google Shape;143;g269f0766604_0_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9963" y="4267688"/>
            <a:ext cx="2695575" cy="2962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43DCBE-D6EA-F2DC-EE88-F563DBD9C69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283320" y="6816108"/>
            <a:ext cx="603600" cy="594900"/>
          </a:xfrm>
        </p:spPr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1" smtClean="0">
                <a:solidFill>
                  <a:srgbClr val="7030A0"/>
                </a:solidFill>
              </a:rPr>
              <a:t>6</a:t>
            </a:fld>
            <a:endParaRPr lang="en-US" sz="1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269f0766604_0_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7624" y="-79202"/>
            <a:ext cx="10086024" cy="74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269f0766604_0_59"/>
          <p:cNvSpPr/>
          <p:nvPr/>
        </p:nvSpPr>
        <p:spPr>
          <a:xfrm>
            <a:off x="-533400" y="7322897"/>
            <a:ext cx="11433409" cy="449334"/>
          </a:xfrm>
          <a:custGeom>
            <a:avLst/>
            <a:gdLst/>
            <a:ahLst/>
            <a:cxnLst/>
            <a:rect l="l" t="t" r="r" b="b"/>
            <a:pathLst>
              <a:path w="4912313" h="215250" extrusionOk="0">
                <a:moveTo>
                  <a:pt x="0" y="0"/>
                </a:moveTo>
                <a:lnTo>
                  <a:pt x="4912313" y="0"/>
                </a:lnTo>
                <a:lnTo>
                  <a:pt x="4912313" y="215250"/>
                </a:lnTo>
                <a:lnTo>
                  <a:pt x="0" y="215250"/>
                </a:lnTo>
                <a:close/>
              </a:path>
            </a:pathLst>
          </a:custGeom>
          <a:solidFill>
            <a:srgbClr val="7FB439"/>
          </a:solidFill>
          <a:ln>
            <a:noFill/>
          </a:ln>
        </p:spPr>
      </p:sp>
      <p:pic>
        <p:nvPicPr>
          <p:cNvPr id="150" name="Google Shape;150;g269f0766604_0_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326" y="7381834"/>
            <a:ext cx="266641" cy="31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269f0766604_0_59"/>
          <p:cNvSpPr txBox="1"/>
          <p:nvPr/>
        </p:nvSpPr>
        <p:spPr>
          <a:xfrm>
            <a:off x="725600" y="1092750"/>
            <a:ext cx="8915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Seal of Biliteracy</a:t>
            </a:r>
            <a:endParaRPr sz="4000" b="1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2" name="Google Shape;152;g269f0766604_0_59"/>
          <p:cNvSpPr txBox="1">
            <a:spLocks noGrp="1"/>
          </p:cNvSpPr>
          <p:nvPr>
            <p:ph type="body" idx="1"/>
          </p:nvPr>
        </p:nvSpPr>
        <p:spPr>
          <a:xfrm>
            <a:off x="342874" y="1741525"/>
            <a:ext cx="32073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2021-Present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Numbers increased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81 2022-2023</a:t>
            </a:r>
            <a:endParaRPr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-US"/>
              <a:t>167 2023-2024</a:t>
            </a:r>
            <a:endParaRPr/>
          </a:p>
        </p:txBody>
      </p:sp>
      <p:sp>
        <p:nvSpPr>
          <p:cNvPr id="153" name="Google Shape;153;g269f0766604_0_59"/>
          <p:cNvSpPr txBox="1">
            <a:spLocks noGrp="1"/>
          </p:cNvSpPr>
          <p:nvPr>
            <p:ph type="body" idx="2"/>
          </p:nvPr>
        </p:nvSpPr>
        <p:spPr>
          <a:xfrm>
            <a:off x="6275225" y="1741525"/>
            <a:ext cx="34404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Moving Forward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Assessment to honor other languages we don’t offer for world language (e.g. Urdu, Cambodian, etc)</a:t>
            </a:r>
            <a:endParaRPr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lang="en-US"/>
              <a:t>Expand to middle school who are taking world language </a:t>
            </a:r>
            <a:endParaRPr/>
          </a:p>
        </p:txBody>
      </p:sp>
      <p:pic>
        <p:nvPicPr>
          <p:cNvPr id="154" name="Google Shape;154;g269f0766604_0_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48100" y="1801000"/>
            <a:ext cx="2362200" cy="54292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E8B167-E562-D89C-4DBB-90C73C8D8C4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205645" y="6679650"/>
            <a:ext cx="745754" cy="1000486"/>
          </a:xfrm>
        </p:spPr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1" smtClean="0">
                <a:solidFill>
                  <a:srgbClr val="7030A0"/>
                </a:solidFill>
              </a:rPr>
              <a:t>7</a:t>
            </a:fld>
            <a:endParaRPr lang="en-US" sz="1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2bab27dc799_0_2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7625" y="0"/>
            <a:ext cx="10086024" cy="74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2bab27dc799_0_261"/>
          <p:cNvSpPr/>
          <p:nvPr/>
        </p:nvSpPr>
        <p:spPr>
          <a:xfrm>
            <a:off x="-533400" y="7322897"/>
            <a:ext cx="11433409" cy="449334"/>
          </a:xfrm>
          <a:custGeom>
            <a:avLst/>
            <a:gdLst/>
            <a:ahLst/>
            <a:cxnLst/>
            <a:rect l="l" t="t" r="r" b="b"/>
            <a:pathLst>
              <a:path w="4912313" h="215250" extrusionOk="0">
                <a:moveTo>
                  <a:pt x="0" y="0"/>
                </a:moveTo>
                <a:lnTo>
                  <a:pt x="4912313" y="0"/>
                </a:lnTo>
                <a:lnTo>
                  <a:pt x="4912313" y="215250"/>
                </a:lnTo>
                <a:lnTo>
                  <a:pt x="0" y="215250"/>
                </a:lnTo>
                <a:close/>
              </a:path>
            </a:pathLst>
          </a:custGeom>
          <a:solidFill>
            <a:srgbClr val="7FB439"/>
          </a:solidFill>
          <a:ln>
            <a:noFill/>
          </a:ln>
        </p:spPr>
      </p:sp>
      <p:pic>
        <p:nvPicPr>
          <p:cNvPr id="161" name="Google Shape;161;g2bab27dc799_0_2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326" y="7381834"/>
            <a:ext cx="266641" cy="31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2bab27dc799_0_261"/>
          <p:cNvSpPr txBox="1"/>
          <p:nvPr/>
        </p:nvSpPr>
        <p:spPr>
          <a:xfrm>
            <a:off x="725600" y="1092750"/>
            <a:ext cx="8915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>
                <a:latin typeface="Cambria"/>
                <a:ea typeface="Cambria"/>
                <a:cs typeface="Cambria"/>
                <a:sym typeface="Cambria"/>
              </a:rPr>
              <a:t>Thank you for your support</a:t>
            </a:r>
            <a:endParaRPr sz="4000" b="1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3" name="Google Shape;163;g2bab27dc799_0_261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-US"/>
              <a:t>ELD Coaches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-US"/>
              <a:t>ELLevation Platform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-US"/>
              <a:t>Rosetta Stone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-US"/>
              <a:t>Language Power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-US"/>
              <a:t>Vista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-US"/>
              <a:t>Designated ELD Courses @ Secondary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-US"/>
              <a:t>SJCOE Professional Development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-US"/>
              <a:t>Bilingual Paraeducators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-US"/>
              <a:t>Bilingual Community Liaison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-US"/>
              <a:t>In the future</a:t>
            </a:r>
            <a:endParaRPr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US"/>
              <a:t>Seal of Biliteracy exam</a:t>
            </a:r>
            <a:endParaRPr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US"/>
              <a:t>Staffing of Bilingual Community Liaison</a:t>
            </a:r>
            <a:endParaRPr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US"/>
              <a:t>Strengthening English Development Program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3A16EB-0B43-F952-1D6F-D59EECDF73E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269210" y="6727997"/>
            <a:ext cx="603600" cy="594900"/>
          </a:xfrm>
        </p:spPr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1" smtClean="0">
                <a:solidFill>
                  <a:srgbClr val="7030A0"/>
                </a:solidFill>
              </a:rPr>
              <a:t>8</a:t>
            </a:fld>
            <a:endParaRPr lang="en-US" sz="1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26a42f815e5_0_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842" y="-20265"/>
            <a:ext cx="10086024" cy="74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26a42f815e5_0_57"/>
          <p:cNvSpPr/>
          <p:nvPr/>
        </p:nvSpPr>
        <p:spPr>
          <a:xfrm>
            <a:off x="-533400" y="7322897"/>
            <a:ext cx="11433409" cy="449334"/>
          </a:xfrm>
          <a:custGeom>
            <a:avLst/>
            <a:gdLst/>
            <a:ahLst/>
            <a:cxnLst/>
            <a:rect l="l" t="t" r="r" b="b"/>
            <a:pathLst>
              <a:path w="4912313" h="215250" extrusionOk="0">
                <a:moveTo>
                  <a:pt x="0" y="0"/>
                </a:moveTo>
                <a:lnTo>
                  <a:pt x="4912313" y="0"/>
                </a:lnTo>
                <a:lnTo>
                  <a:pt x="4912313" y="215250"/>
                </a:lnTo>
                <a:lnTo>
                  <a:pt x="0" y="215250"/>
                </a:lnTo>
                <a:close/>
              </a:path>
            </a:pathLst>
          </a:custGeom>
          <a:solidFill>
            <a:srgbClr val="7FB439"/>
          </a:solidFill>
          <a:ln>
            <a:noFill/>
          </a:ln>
        </p:spPr>
      </p:sp>
      <p:pic>
        <p:nvPicPr>
          <p:cNvPr id="170" name="Google Shape;170;g26a42f815e5_0_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326" y="7381834"/>
            <a:ext cx="266641" cy="31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26a42f815e5_0_57"/>
          <p:cNvSpPr txBox="1"/>
          <p:nvPr/>
        </p:nvSpPr>
        <p:spPr>
          <a:xfrm>
            <a:off x="725600" y="1092750"/>
            <a:ext cx="8915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>
                <a:latin typeface="Cambria"/>
                <a:ea typeface="Cambria"/>
                <a:cs typeface="Cambria"/>
                <a:sym typeface="Cambria"/>
              </a:rPr>
              <a:t>Supporting Documents</a:t>
            </a:r>
            <a:endParaRPr sz="4000" b="1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2" name="Google Shape;172;g26a42f815e5_0_57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-US"/>
              <a:t>ELD Data: </a:t>
            </a:r>
            <a:r>
              <a:rPr lang="en-US" u="sng">
                <a:solidFill>
                  <a:schemeClr val="hlink"/>
                </a:solidFill>
                <a:hlinkClick r:id="rId5"/>
              </a:rPr>
              <a:t>https://docs.google.com/spreadsheets/d/1m1q0Mld_tR2CioyotZA6EbMrGxelMqooTvXh-EOL8Iw/edit?usp=drive_link</a:t>
            </a:r>
            <a:r>
              <a:rPr lang="en-US"/>
              <a:t> </a:t>
            </a:r>
            <a:endParaRPr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US"/>
              <a:t>3 year trend</a:t>
            </a:r>
            <a:endParaRPr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US"/>
              <a:t>District first tab</a:t>
            </a:r>
            <a:endParaRPr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US"/>
              <a:t>Sites second tab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-US"/>
              <a:t>Reclassification: </a:t>
            </a:r>
            <a:r>
              <a:rPr lang="en-US" u="sng">
                <a:solidFill>
                  <a:schemeClr val="hlink"/>
                </a:solidFill>
                <a:hlinkClick r:id="rId6"/>
              </a:rPr>
              <a:t>https://www.cde.ca.gov/sp/el/rd/index.asp</a:t>
            </a:r>
            <a:r>
              <a:rPr lang="en-US"/>
              <a:t> 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-US"/>
              <a:t>Seal Of Biliteracy: </a:t>
            </a:r>
            <a:r>
              <a:rPr lang="en-US" u="sng">
                <a:solidFill>
                  <a:schemeClr val="hlink"/>
                </a:solidFill>
                <a:hlinkClick r:id="rId7"/>
              </a:rPr>
              <a:t>https://drive.google.com/file/d/1BcrHPDb0QvXajItgWRgRG0f2gwZSIlRE/view?usp=drive_link</a:t>
            </a:r>
            <a:r>
              <a:rPr lang="en-US"/>
              <a:t> 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-US"/>
              <a:t>English Learner Roadmap: </a:t>
            </a:r>
            <a:r>
              <a:rPr lang="en-US" u="sng">
                <a:solidFill>
                  <a:schemeClr val="hlink"/>
                </a:solidFill>
                <a:hlinkClick r:id="rId8"/>
              </a:rPr>
              <a:t>https://www.cde.ca.gov/sp/el/rm/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DDD8A8-DAFB-C8D6-C1F5-99CA75EC1CE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111870" y="6803518"/>
            <a:ext cx="603600" cy="594900"/>
          </a:xfrm>
        </p:spPr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1" smtClean="0">
                <a:solidFill>
                  <a:srgbClr val="7030A0"/>
                </a:solidFill>
              </a:rPr>
              <a:t>9</a:t>
            </a:fld>
            <a:endParaRPr lang="en-US" sz="1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593</Words>
  <Application>Microsoft Office PowerPoint</Application>
  <PresentationFormat>Custom</PresentationFormat>
  <Paragraphs>136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Chelsea Market</vt:lpstr>
      <vt:lpstr>Cambria</vt:lpstr>
      <vt:lpstr>Arial</vt:lpstr>
      <vt:lpstr>Open Sans</vt:lpstr>
      <vt:lpstr>Calibri</vt:lpstr>
      <vt:lpstr>Raleway</vt:lpstr>
      <vt:lpstr>Montserrat</vt:lpstr>
      <vt:lpstr>Plum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Desiree Wise (Instructional Srvcs - Sec)</dc:creator>
  <cp:lastModifiedBy>Lori Lott (Educational Support Srvcs)</cp:lastModifiedBy>
  <cp:revision>3</cp:revision>
  <cp:lastPrinted>2024-02-29T00:00:34Z</cp:lastPrinted>
  <dcterms:created xsi:type="dcterms:W3CDTF">2006-08-16T00:00:00Z</dcterms:created>
  <dcterms:modified xsi:type="dcterms:W3CDTF">2024-02-29T17:37:51Z</dcterms:modified>
</cp:coreProperties>
</file>