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6" r:id="rId4"/>
    <p:sldId id="267" r:id="rId5"/>
    <p:sldId id="260" r:id="rId6"/>
    <p:sldId id="268" r:id="rId7"/>
    <p:sldId id="259" r:id="rId8"/>
    <p:sldId id="261" r:id="rId9"/>
    <p:sldId id="258" r:id="rId10"/>
  </p:sldIdLst>
  <p:sldSz cx="10058400" cy="7772400"/>
  <p:notesSz cx="7023100" cy="9309100"/>
  <p:embeddedFontLst>
    <p:embeddedFont>
      <p:font typeface="Glacial Indifference Bold" panose="020B0604020202020204" charset="0"/>
      <p:regular r:id="rId12"/>
    </p:embeddedFont>
    <p:embeddedFont>
      <p:font typeface="Open Sans" panose="020B0606030504020204" pitchFamily="34" charset="0"/>
      <p:regular r:id="rId13"/>
      <p:bold r:id="rId14"/>
      <p:italic r:id="rId15"/>
      <p:boldItalic r:id="rId16"/>
    </p:embeddedFont>
    <p:embeddedFont>
      <p:font typeface="Open Sans Bold Italics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2D8B6C-6E68-6637-7BF6-985284270848}" v="4" dt="2024-09-11T21:48:16.718"/>
    <p1510:client id="{7B705170-014D-3940-CC9F-2A283539867C}" v="80" dt="2024-09-12T17:20:20.445"/>
    <p1510:client id="{8379A066-0425-3B23-FD37-F49B043DBC5C}" v="95" dt="2024-09-12T21:01:29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75301" autoAdjust="0"/>
  </p:normalViewPr>
  <p:slideViewPr>
    <p:cSldViewPr>
      <p:cViewPr varScale="1">
        <p:scale>
          <a:sx n="74" d="100"/>
          <a:sy n="74" d="100"/>
        </p:scale>
        <p:origin x="14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36399-D12D-4FC5-A39A-57D708B89278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77963" y="1163638"/>
            <a:ext cx="406717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5D336-988E-4280-BED3-F98121716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461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{2 minutes}</a:t>
            </a:r>
          </a:p>
          <a:p>
            <a:r>
              <a:rPr lang="en-US" dirty="0"/>
              <a:t>This is an activity that our teachers participated in at our back to school conference – Learn Together Teach Together. I’ll give you a moment to open your packages.</a:t>
            </a:r>
          </a:p>
          <a:p>
            <a:r>
              <a:rPr lang="en-US" dirty="0"/>
              <a:t>60 seconds, build a duck, there is no “right way”</a:t>
            </a:r>
          </a:p>
          <a:p>
            <a:endParaRPr lang="en-US" dirty="0"/>
          </a:p>
          <a:p>
            <a:r>
              <a:rPr lang="en-US" dirty="0"/>
              <a:t>Now share with someone around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5D336-988E-4280-BED3-F981217162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27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{15 seconds}</a:t>
            </a:r>
          </a:p>
          <a:p>
            <a:r>
              <a:rPr lang="en-US" dirty="0"/>
              <a:t>Find your duck on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5D336-988E-4280-BED3-F981217162D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45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{30 seconds}</a:t>
            </a:r>
          </a:p>
          <a:p>
            <a:r>
              <a:rPr lang="en-US" dirty="0"/>
              <a:t>In that short activity you used only 6 bricks but 24 different skills.</a:t>
            </a:r>
          </a:p>
          <a:p>
            <a:r>
              <a:rPr lang="en-US" dirty="0"/>
              <a:t>Those highlighted in blue are some of the more obvious skills we used in this activity but I’ll give you a moment to internally reflect, which skills did you not realize you were using?</a:t>
            </a:r>
          </a:p>
          <a:p>
            <a:r>
              <a:rPr lang="en-US" dirty="0"/>
              <a:t>This is why we have </a:t>
            </a:r>
            <a:r>
              <a:rPr lang="en-US" dirty="0" err="1"/>
              <a:t>LegoEDU</a:t>
            </a:r>
            <a:r>
              <a:rPr lang="en-US" dirty="0"/>
              <a:t> at our sites.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5D336-988E-4280-BED3-F981217162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86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/>
              <a:t>{1.5 minutes}</a:t>
            </a:r>
          </a:p>
          <a:p>
            <a:pPr marL="171450" indent="-171450">
              <a:buFontTx/>
              <a:buChar char="-"/>
            </a:pPr>
            <a:r>
              <a:rPr lang="en-US" dirty="0"/>
              <a:t>11 Elementary sites spread between Area 1 &amp; 2, 3 sites in the process of purchasing</a:t>
            </a:r>
          </a:p>
          <a:p>
            <a:pPr marL="171450" indent="-171450">
              <a:buFontTx/>
              <a:buChar char="-"/>
            </a:pPr>
            <a:r>
              <a:rPr lang="en-US" dirty="0"/>
              <a:t>3 Middle school sites, 1 looking at purchasing</a:t>
            </a:r>
          </a:p>
          <a:p>
            <a:pPr marL="171450" indent="-171450">
              <a:buFontTx/>
              <a:buChar char="-"/>
            </a:pPr>
            <a:r>
              <a:rPr lang="en-US" dirty="0"/>
              <a:t>AVID secondary, exposing our AVID students to STEAM in an effort to…</a:t>
            </a:r>
          </a:p>
          <a:p>
            <a:pPr marL="171450" indent="-171450">
              <a:buFontTx/>
              <a:buChar char="-"/>
            </a:pPr>
            <a:r>
              <a:rPr lang="en-US" dirty="0"/>
              <a:t>Summer STEAM camp, students 3</a:t>
            </a:r>
            <a:r>
              <a:rPr lang="en-US" baseline="30000" dirty="0"/>
              <a:t>rd</a:t>
            </a:r>
            <a:r>
              <a:rPr lang="en-US" dirty="0"/>
              <a:t>-8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pPr marL="171450" indent="-171450">
              <a:buFontTx/>
              <a:buChar char="-"/>
            </a:pPr>
            <a:r>
              <a:rPr lang="en-US" dirty="0"/>
              <a:t>IMC currently has 1 class set of each of the Spike kits available for check out, primarily used for coteaching lessons with me and staff exploration. 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Was able to purchase 3 more class sets of each of the Spike kits as well as 4 sets of each of the Early Learning kits so more teachers may check out and use in their classrooms. </a:t>
            </a:r>
          </a:p>
          <a:p>
            <a:pPr marL="171450" lvl="0" indent="-171450">
              <a:buFontTx/>
              <a:buChar char="-"/>
            </a:pPr>
            <a:r>
              <a:rPr lang="en-US" dirty="0"/>
              <a:t>These kits were primarily purchased through the ESSER funds, some sites have utilized site funds, and some were recently awarded the </a:t>
            </a:r>
            <a:r>
              <a:rPr lang="en-US" dirty="0" err="1"/>
              <a:t>Raymus</a:t>
            </a:r>
            <a:r>
              <a:rPr lang="en-US" dirty="0"/>
              <a:t> grant to purchase kits.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5D336-988E-4280-BED3-F981217162D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720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{1.5 minutes}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Open Sans"/>
              </a:rPr>
              <a:t>Our students are provided hands-on experience in STEAM education, developing essential skills in engineering, coding, and problem-solving through innovative Lego lessons.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Open Sans"/>
              </a:rPr>
              <a:t>Legos harness the power of student connection with collaborative, hands on learning. This drives engagement and </a:t>
            </a:r>
            <a:r>
              <a:rPr lang="en-US" dirty="0"/>
              <a:t>sparks excitement about both learning and being at school.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Our lessons incorporate vocabulary such as engineer, software, coding, structural, and iterate.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5D336-988E-4280-BED3-F981217162D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621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{60 seconds}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grade students building and coding their own pinball machine (Lego Spike) using levers and coding</a:t>
            </a:r>
          </a:p>
          <a:p>
            <a:r>
              <a:rPr lang="en-US" dirty="0"/>
              <a:t>TK students building a carnival (Lego STEAM Park), using simple machines such as gears and pullies</a:t>
            </a:r>
          </a:p>
          <a:p>
            <a:r>
              <a:rPr lang="en-US" dirty="0"/>
              <a:t>{video 19 seconds} Middle school student in Mr. </a:t>
            </a:r>
            <a:r>
              <a:rPr lang="en-US" dirty="0" err="1"/>
              <a:t>Muroka’s</a:t>
            </a:r>
            <a:r>
              <a:rPr lang="en-US" dirty="0"/>
              <a:t> Summer STEAM Camp, built and coded a boobie trap</a:t>
            </a:r>
          </a:p>
          <a:p>
            <a:pPr marL="171450" indent="-171450">
              <a:buFontTx/>
              <a:buChar char="-"/>
            </a:pPr>
            <a:r>
              <a:rPr lang="en-US" dirty="0"/>
              <a:t>Trespasser triggers trap by walking in front of the sensor</a:t>
            </a:r>
          </a:p>
          <a:p>
            <a:pPr marL="171450" indent="-171450">
              <a:buFontTx/>
              <a:buChar char="-"/>
            </a:pPr>
            <a:r>
              <a:rPr lang="en-US" dirty="0"/>
              <a:t>Robot raised up, voice was coded in to greet trespasser</a:t>
            </a:r>
          </a:p>
          <a:p>
            <a:pPr marL="171450" indent="-171450">
              <a:buFontTx/>
              <a:buChar char="-"/>
            </a:pPr>
            <a:r>
              <a:rPr lang="en-US" dirty="0"/>
              <a:t>Rubber bands are shot at trespasser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5D336-988E-4280-BED3-F981217162D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992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{15 seconds}</a:t>
            </a:r>
          </a:p>
          <a:p>
            <a:r>
              <a:rPr lang="en-US" dirty="0"/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5D336-988E-4280-BED3-F981217162D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42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5D336-988E-4280-BED3-F981217162D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978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jpe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1143000" y="-609600"/>
            <a:ext cx="12482712" cy="3327249"/>
            <a:chOff x="116116" y="214211"/>
            <a:chExt cx="14795004" cy="801034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102442">
              <a:off x="116116" y="214211"/>
              <a:ext cx="14498363" cy="8010346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53916" y="345512"/>
              <a:ext cx="13708561" cy="757398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183534" y="564923"/>
              <a:ext cx="13727586" cy="7584488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2089302" y="4083562"/>
            <a:ext cx="5879099" cy="1317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522E91"/>
                </a:solidFill>
                <a:latin typeface="Open Sans"/>
              </a:rPr>
              <a:t>By: Liz Wright</a:t>
            </a:r>
          </a:p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522E91"/>
                </a:solidFill>
                <a:latin typeface="Open Sans"/>
              </a:rPr>
              <a:t>Instructional Coach, STEAM</a:t>
            </a:r>
          </a:p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522E91"/>
                </a:solidFill>
                <a:latin typeface="Open Sans"/>
                <a:ea typeface="Open Sans"/>
                <a:cs typeface="Open Sans"/>
              </a:rPr>
              <a:t>September 17, 2024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693011" y="5675067"/>
            <a:ext cx="2672379" cy="1320093"/>
            <a:chOff x="0" y="0"/>
            <a:chExt cx="3563172" cy="1760124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225664" y="0"/>
              <a:ext cx="3111845" cy="1241626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0" y="1458514"/>
              <a:ext cx="3563172" cy="3016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77"/>
                </a:lnSpc>
              </a:pPr>
              <a:r>
                <a:rPr lang="en-US" sz="1412">
                  <a:solidFill>
                    <a:srgbClr val="522E91"/>
                  </a:solidFill>
                  <a:latin typeface="Open Sans Bold Italics"/>
                </a:rPr>
                <a:t>Educating Students for Success.</a:t>
              </a:r>
            </a:p>
          </p:txBody>
        </p:sp>
      </p:grpSp>
      <p:pic>
        <p:nvPicPr>
          <p:cNvPr id="12" name="Picture 11" descr="Logo for Lego Education&#10;">
            <a:extLst>
              <a:ext uri="{FF2B5EF4-FFF2-40B4-BE49-F238E27FC236}">
                <a16:creationId xmlns:a16="http://schemas.microsoft.com/office/drawing/2014/main" id="{50B88551-31FF-6074-AE2D-23EEB9D8431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468" y="2402517"/>
            <a:ext cx="6087214" cy="19676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lego blocks">
            <a:extLst>
              <a:ext uri="{FF2B5EF4-FFF2-40B4-BE49-F238E27FC236}">
                <a16:creationId xmlns:a16="http://schemas.microsoft.com/office/drawing/2014/main" id="{C9B8B4A8-1EB2-3597-CDA2-FB1B2E97C7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6" t="16723" r="907" b="14382"/>
          <a:stretch/>
        </p:blipFill>
        <p:spPr>
          <a:xfrm>
            <a:off x="46736" y="1096316"/>
            <a:ext cx="9964927" cy="5579767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8826770" y="7439080"/>
            <a:ext cx="852810" cy="20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2 of 9</a:t>
            </a:r>
            <a:endParaRPr lang="en-US" sz="1200" spc="38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pic>
        <p:nvPicPr>
          <p:cNvPr id="8" name="Picture 7" descr="A group of yellow and red toy ducks&#10;&#10;Description automatically generated">
            <a:extLst>
              <a:ext uri="{FF2B5EF4-FFF2-40B4-BE49-F238E27FC236}">
                <a16:creationId xmlns:a16="http://schemas.microsoft.com/office/drawing/2014/main" id="{D0CF0BFE-5677-33D2-2A81-26797917F1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7" b="13725"/>
          <a:stretch/>
        </p:blipFill>
        <p:spPr>
          <a:xfrm>
            <a:off x="0" y="1066800"/>
            <a:ext cx="10058400" cy="5638800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1AFC9E89-0B61-41AE-60F7-3F998DDF84F7}"/>
              </a:ext>
            </a:extLst>
          </p:cNvPr>
          <p:cNvSpPr txBox="1"/>
          <p:nvPr/>
        </p:nvSpPr>
        <p:spPr>
          <a:xfrm>
            <a:off x="8826770" y="7439080"/>
            <a:ext cx="852810" cy="20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3 of 9</a:t>
            </a:r>
            <a:endParaRPr lang="en-US" sz="1200" spc="38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889663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lego blocks&#10;&#10;Description automatically generated">
            <a:extLst>
              <a:ext uri="{FF2B5EF4-FFF2-40B4-BE49-F238E27FC236}">
                <a16:creationId xmlns:a16="http://schemas.microsoft.com/office/drawing/2014/main" id="{384036C1-A0A3-56D2-F344-94B4C8B315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65" b="28354"/>
          <a:stretch/>
        </p:blipFill>
        <p:spPr>
          <a:xfrm>
            <a:off x="0" y="6535852"/>
            <a:ext cx="10058400" cy="767996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8826770" y="7439080"/>
            <a:ext cx="852810" cy="20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4 of 9</a:t>
            </a:r>
            <a:endParaRPr lang="en-US" sz="1200" spc="38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9" name="Picture 8" descr="A diagram of a brain">
            <a:extLst>
              <a:ext uri="{FF2B5EF4-FFF2-40B4-BE49-F238E27FC236}">
                <a16:creationId xmlns:a16="http://schemas.microsoft.com/office/drawing/2014/main" id="{7D1461D8-E815-CAA1-2108-052DAA266B4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5" t="16666" r="14611" b="20197"/>
          <a:stretch/>
        </p:blipFill>
        <p:spPr>
          <a:xfrm>
            <a:off x="0" y="-10160"/>
            <a:ext cx="9979993" cy="655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895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187842" y="76200"/>
            <a:ext cx="5682714" cy="936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spc="175" dirty="0">
                <a:solidFill>
                  <a:srgbClr val="000000"/>
                </a:solidFill>
                <a:latin typeface="Glacial Indifference Bold"/>
              </a:rPr>
              <a:t>Where are they?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26770" y="7439080"/>
            <a:ext cx="852810" cy="20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5 of 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0552" y="1272775"/>
            <a:ext cx="4284747" cy="401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1" u="sng" dirty="0">
                <a:solidFill>
                  <a:srgbClr val="000000"/>
                </a:solidFill>
                <a:latin typeface="Open Sans"/>
              </a:rPr>
              <a:t>Elementary Sites 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Live Oak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Creekside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Borchardt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Wagner-Holt</a:t>
            </a:r>
            <a:endParaRPr lang="en-US" sz="25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Vinewood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Podesta Ranch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Larson</a:t>
            </a:r>
          </a:p>
          <a:p>
            <a:pPr>
              <a:lnSpc>
                <a:spcPts val="3500"/>
              </a:lnSpc>
            </a:pPr>
            <a:endParaRPr lang="en-US" sz="2500" i="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44BC9E67-731E-4FA2-BF8F-9B4542B840FA}"/>
              </a:ext>
            </a:extLst>
          </p:cNvPr>
          <p:cNvSpPr txBox="1"/>
          <p:nvPr/>
        </p:nvSpPr>
        <p:spPr>
          <a:xfrm>
            <a:off x="5161279" y="1272775"/>
            <a:ext cx="3048000" cy="2214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en-US" sz="2500" b="1" u="sng" dirty="0">
                <a:solidFill>
                  <a:srgbClr val="000000"/>
                </a:solidFill>
                <a:latin typeface="Open Sans"/>
              </a:rPr>
              <a:t>Middle School sites 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Lodi Middle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Morada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Elkhorn</a:t>
            </a:r>
            <a:endParaRPr lang="en-US" sz="25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Christa McAuliffe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BFCBDF58-11DE-773A-E853-5D073BCEF9FA}"/>
              </a:ext>
            </a:extLst>
          </p:cNvPr>
          <p:cNvSpPr txBox="1"/>
          <p:nvPr/>
        </p:nvSpPr>
        <p:spPr>
          <a:xfrm>
            <a:off x="5156199" y="3836011"/>
            <a:ext cx="3967480" cy="26636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en-US" sz="2500" b="1" u="sng" dirty="0">
                <a:solidFill>
                  <a:srgbClr val="000000"/>
                </a:solidFill>
                <a:latin typeface="Open Sans"/>
              </a:rPr>
              <a:t>Other Programs 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AVID Secondary</a:t>
            </a:r>
            <a:endParaRPr lang="en-US" sz="25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Turner Academy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Bridge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Summer STEAM Camp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Instructional Media Center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B80219-EA85-6CFE-9632-26454612F3EF}"/>
              </a:ext>
            </a:extLst>
          </p:cNvPr>
          <p:cNvSpPr txBox="1"/>
          <p:nvPr/>
        </p:nvSpPr>
        <p:spPr>
          <a:xfrm>
            <a:off x="2971800" y="1660733"/>
            <a:ext cx="1880692" cy="32342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Lawrence</a:t>
            </a:r>
            <a:br>
              <a:rPr lang="en-US" sz="2500" dirty="0">
                <a:solidFill>
                  <a:srgbClr val="000000"/>
                </a:solidFill>
                <a:latin typeface="Open Sans"/>
              </a:rPr>
            </a:br>
            <a:r>
              <a:rPr lang="en-US" sz="2500" dirty="0">
                <a:solidFill>
                  <a:srgbClr val="000000"/>
                </a:solidFill>
                <a:latin typeface="Open Sans"/>
              </a:rPr>
              <a:t>Needham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Elkhorn</a:t>
            </a:r>
            <a:endParaRPr lang="en-US" sz="25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Westwood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Reese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Oakwood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John Muir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1410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513020" y="174114"/>
            <a:ext cx="7032357" cy="916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spc="175" dirty="0">
                <a:solidFill>
                  <a:srgbClr val="000000"/>
                </a:solidFill>
                <a:latin typeface="Glacial Indifference Bold"/>
              </a:rPr>
              <a:t>What do we have?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26770" y="7439080"/>
            <a:ext cx="852810" cy="20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6 of 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020" y="1707860"/>
            <a:ext cx="9026846" cy="445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en-US" sz="2500" b="1" dirty="0">
                <a:solidFill>
                  <a:srgbClr val="000000"/>
                </a:solidFill>
                <a:latin typeface="Open Sans"/>
              </a:rPr>
              <a:t>Lego Early Education kits</a:t>
            </a:r>
            <a:r>
              <a:rPr lang="en-US" sz="2500" dirty="0">
                <a:solidFill>
                  <a:srgbClr val="000000"/>
                </a:solidFill>
                <a:latin typeface="Open Sans"/>
              </a:rPr>
              <a:t>: 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	Building, coding using color blocks, simple machines 	Grades TK-1</a:t>
            </a:r>
          </a:p>
          <a:p>
            <a:pPr>
              <a:lnSpc>
                <a:spcPts val="3500"/>
              </a:lnSpc>
            </a:pPr>
            <a:r>
              <a:rPr lang="en-US" sz="2500" b="1" dirty="0">
                <a:solidFill>
                  <a:srgbClr val="000000"/>
                </a:solidFill>
                <a:latin typeface="Open Sans"/>
              </a:rPr>
              <a:t>Lego </a:t>
            </a:r>
            <a:r>
              <a:rPr lang="en-US" sz="2500" b="1" dirty="0" err="1">
                <a:solidFill>
                  <a:srgbClr val="000000"/>
                </a:solidFill>
                <a:latin typeface="Open Sans"/>
              </a:rPr>
              <a:t>BricQ</a:t>
            </a:r>
            <a:r>
              <a:rPr lang="en-US" sz="2500" b="1" dirty="0">
                <a:solidFill>
                  <a:srgbClr val="000000"/>
                </a:solidFill>
                <a:latin typeface="Open Sans"/>
              </a:rPr>
              <a:t> kits</a:t>
            </a:r>
            <a:r>
              <a:rPr lang="en-US" sz="2500" dirty="0">
                <a:solidFill>
                  <a:srgbClr val="000000"/>
                </a:solidFill>
                <a:latin typeface="Open Sans"/>
              </a:rPr>
              <a:t>: 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	Physical science, understanding of forces and motion, 	unplugged (no digital component)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	Grades 1-8 </a:t>
            </a:r>
            <a:endParaRPr lang="en-US" sz="25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500"/>
              </a:lnSpc>
            </a:pPr>
            <a:r>
              <a:rPr lang="en-US" sz="2500" b="1" dirty="0">
                <a:solidFill>
                  <a:srgbClr val="000000"/>
                </a:solidFill>
                <a:latin typeface="Open Sans"/>
              </a:rPr>
              <a:t>Lego Spike kits</a:t>
            </a:r>
            <a:r>
              <a:rPr lang="en-US" sz="2500" dirty="0">
                <a:solidFill>
                  <a:srgbClr val="000000"/>
                </a:solidFill>
                <a:latin typeface="Open Sans"/>
              </a:rPr>
              <a:t>: 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	Building and software coding </a:t>
            </a:r>
            <a:endParaRPr lang="en-US" sz="25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Open Sans"/>
              </a:rPr>
              <a:t>	Grades 1-8 	</a:t>
            </a:r>
            <a:endParaRPr lang="en-US" sz="25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916707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07587" y="7091182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9040292" y="7317040"/>
            <a:ext cx="852810" cy="20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7 of 9</a:t>
            </a:r>
            <a:endParaRPr lang="en-US" sz="1200" spc="38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0638E6-8DF2-2716-3F63-5425CBB6FF16}"/>
              </a:ext>
            </a:extLst>
          </p:cNvPr>
          <p:cNvSpPr/>
          <p:nvPr/>
        </p:nvSpPr>
        <p:spPr>
          <a:xfrm>
            <a:off x="10210800" y="533400"/>
            <a:ext cx="4038600" cy="28956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we have 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Funding primarily ESSER 3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Grant: 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Super goals: excite kids to be at school, engage</a:t>
            </a:r>
          </a:p>
        </p:txBody>
      </p:sp>
      <p:pic>
        <p:nvPicPr>
          <p:cNvPr id="10" name="IMG_0115" descr="Video middle school boy demonstrating his LegoEDU robot that he built and programmed">
            <a:hlinkClick r:id="" action="ppaction://media"/>
            <a:extLst>
              <a:ext uri="{FF2B5EF4-FFF2-40B4-BE49-F238E27FC236}">
                <a16:creationId xmlns:a16="http://schemas.microsoft.com/office/drawing/2014/main" id="{E3C61347-7CBD-4DB9-6CDA-8B34F694CF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65379" y="1035"/>
            <a:ext cx="5429296" cy="72390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F14CFD-9E15-9291-C33B-40743B7E56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06" y="71007"/>
            <a:ext cx="3200400" cy="4377213"/>
          </a:xfrm>
          <a:prstGeom prst="rect">
            <a:avLst/>
          </a:prstGeom>
        </p:spPr>
      </p:pic>
      <p:pic>
        <p:nvPicPr>
          <p:cNvPr id="14" name="Picture 13" descr="A child and child playing with lego blocks&#10;&#10;Description automatically generated">
            <a:extLst>
              <a:ext uri="{FF2B5EF4-FFF2-40B4-BE49-F238E27FC236}">
                <a16:creationId xmlns:a16="http://schemas.microsoft.com/office/drawing/2014/main" id="{44901223-721C-0732-CD61-66C8CD20406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4" y="4073547"/>
            <a:ext cx="4514896" cy="338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1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red and white logo with text">
            <a:extLst>
              <a:ext uri="{FF2B5EF4-FFF2-40B4-BE49-F238E27FC236}">
                <a16:creationId xmlns:a16="http://schemas.microsoft.com/office/drawing/2014/main" id="{1972848B-499A-F1BB-1832-503F6D2541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8826770" y="7439080"/>
            <a:ext cx="852810" cy="20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8 of 9</a:t>
            </a:r>
            <a:endParaRPr lang="en-US" sz="1200" spc="38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538981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2E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85143" y="2398086"/>
            <a:ext cx="1488114" cy="148811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16683" tIns="16683" rIns="16683" bIns="16683" rtlCol="0" anchor="ctr"/>
            <a:lstStyle/>
            <a:p>
              <a:pPr algn="ctr">
                <a:lnSpc>
                  <a:spcPts val="955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37426" y="2493831"/>
            <a:ext cx="983547" cy="11807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621</Words>
  <Application>Microsoft Office PowerPoint</Application>
  <PresentationFormat>Custom</PresentationFormat>
  <Paragraphs>90</Paragraphs>
  <Slides>9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Glacial Indifference Bold</vt:lpstr>
      <vt:lpstr>Arial</vt:lpstr>
      <vt:lpstr>Open Sans</vt:lpstr>
      <vt:lpstr>Open Sans Bold Italics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Template_07.14.22_V2</dc:title>
  <dc:creator>Lori Lott (Educational Support Srvcs)</dc:creator>
  <cp:lastModifiedBy>Lori Lott (Educational Support Srvcs)</cp:lastModifiedBy>
  <cp:revision>56</cp:revision>
  <cp:lastPrinted>2022-07-14T23:16:16Z</cp:lastPrinted>
  <dcterms:created xsi:type="dcterms:W3CDTF">2006-08-16T00:00:00Z</dcterms:created>
  <dcterms:modified xsi:type="dcterms:W3CDTF">2024-09-12T22:22:38Z</dcterms:modified>
  <dc:identifier>DAFGO_FR7zI</dc:identifier>
</cp:coreProperties>
</file>