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67" r:id="rId3"/>
    <p:sldId id="261" r:id="rId4"/>
    <p:sldId id="260" r:id="rId5"/>
    <p:sldId id="257" r:id="rId6"/>
    <p:sldId id="268" r:id="rId7"/>
    <p:sldId id="259" r:id="rId8"/>
    <p:sldId id="262" r:id="rId9"/>
    <p:sldId id="258" r:id="rId10"/>
  </p:sldIdLst>
  <p:sldSz cx="10058400" cy="7772400"/>
  <p:notesSz cx="7023100" cy="93091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Glacial Indifference Bold" panose="020B0604020202020204" charset="0"/>
      <p:regular r:id="rId16"/>
    </p:embeddedFont>
    <p:embeddedFont>
      <p:font typeface="Open Sans" panose="020B0606030504020204" pitchFamily="34" charset="0"/>
      <p:regular r:id="rId17"/>
      <p:bold r:id="rId18"/>
      <p:italic r:id="rId19"/>
      <p:boldItalic r:id="rId20"/>
    </p:embeddedFont>
    <p:embeddedFont>
      <p:font typeface="Open Sans Bold Italics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C8EC3B-B154-9A8A-54DE-BBAC8810D2B2}" v="1" dt="2024-02-15T16:02:39.1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94578" autoAdjust="0"/>
  </p:normalViewPr>
  <p:slideViewPr>
    <p:cSldViewPr>
      <p:cViewPr varScale="1">
        <p:scale>
          <a:sx n="93" d="100"/>
          <a:sy n="93" d="100"/>
        </p:scale>
        <p:origin x="79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B063F-2B89-4BED-B848-FC9E545560FD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77963" y="1163638"/>
            <a:ext cx="406717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BA067-8F07-4466-A812-4D7002504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38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ca.gov/ta/ac/cm/documents/gettingknowdashboard23.pd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ca.gov/ta/ac/cm/fivebyfivecolortables23.asp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de.ca.gov/ta/ac/cm/documents/elprogressindicator23.pdf" TargetMode="External"/><Relationship Id="rId3" Type="http://schemas.openxmlformats.org/officeDocument/2006/relationships/hyperlink" Target="https://www.caschooldashboard.org/reports/39685850000000/2023#chronic-absenteeism-card" TargetMode="External"/><Relationship Id="rId7" Type="http://schemas.openxmlformats.org/officeDocument/2006/relationships/hyperlink" Target="https://www.cde.ca.gov/ta/ac/cm/documents/academicindicator23.pd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de.ca.gov/ta/aC/cm/documents/suspensionrate23.pdf" TargetMode="External"/><Relationship Id="rId5" Type="http://schemas.openxmlformats.org/officeDocument/2006/relationships/hyperlink" Target="https://www.cde.ca.gov/ta/ac/cm/documents/chronicabsenteeism23.pdf" TargetMode="External"/><Relationship Id="rId10" Type="http://schemas.openxmlformats.org/officeDocument/2006/relationships/hyperlink" Target="https://www.cde.ca.gov/ta/ac/cm/documents/collegecareer23.pdf" TargetMode="External"/><Relationship Id="rId4" Type="http://schemas.openxmlformats.org/officeDocument/2006/relationships/hyperlink" Target="https://www.cde.ca.gov/ta/ac/cm/dashboardresources.asp" TargetMode="External"/><Relationship Id="rId9" Type="http://schemas.openxmlformats.org/officeDocument/2006/relationships/hyperlink" Target="https://www.cde.ca.gov/ta/ac/cm/documents/graduationrate23.pd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1143000" y="-609600"/>
            <a:ext cx="12482712" cy="3327249"/>
            <a:chOff x="116116" y="214211"/>
            <a:chExt cx="14795004" cy="8010346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102442">
              <a:off x="116116" y="214211"/>
              <a:ext cx="14498363" cy="8010346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153916" y="345512"/>
              <a:ext cx="13708561" cy="757398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183534" y="564923"/>
              <a:ext cx="13727586" cy="7584488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1422422" y="2670302"/>
            <a:ext cx="6982222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dirty="0">
                <a:solidFill>
                  <a:srgbClr val="522E91"/>
                </a:solidFill>
                <a:latin typeface="Glacial Indifference Bold"/>
              </a:rPr>
              <a:t>2023 California Dashboard Results Overview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89302" y="4083562"/>
            <a:ext cx="5879099" cy="1317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522E91"/>
                </a:solidFill>
                <a:latin typeface="Open Sans"/>
              </a:rPr>
              <a:t>Dr. Robert Sahli</a:t>
            </a:r>
          </a:p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522E91"/>
                </a:solidFill>
                <a:latin typeface="Open Sans"/>
              </a:rPr>
              <a:t>Mr. Uve Dahmen</a:t>
            </a:r>
          </a:p>
          <a:p>
            <a:pPr algn="ctr">
              <a:lnSpc>
                <a:spcPts val="3500"/>
              </a:lnSpc>
            </a:pPr>
            <a:r>
              <a:rPr lang="en-US" sz="1600" dirty="0">
                <a:solidFill>
                  <a:srgbClr val="522E91"/>
                </a:solidFill>
                <a:latin typeface="Open Sans"/>
              </a:rPr>
              <a:t>February 20, 2024</a:t>
            </a:r>
            <a:endParaRPr lang="en-US" sz="1400" dirty="0">
              <a:solidFill>
                <a:srgbClr val="522E91"/>
              </a:solidFill>
              <a:latin typeface="Open Sans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3693011" y="5675067"/>
            <a:ext cx="2672379" cy="1320093"/>
            <a:chOff x="0" y="0"/>
            <a:chExt cx="3563172" cy="1760124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225664" y="0"/>
              <a:ext cx="3111845" cy="1241626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0" y="1458514"/>
              <a:ext cx="3563172" cy="3016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77"/>
                </a:lnSpc>
              </a:pPr>
              <a:r>
                <a:rPr lang="en-US" sz="1412">
                  <a:solidFill>
                    <a:srgbClr val="522E91"/>
                  </a:solidFill>
                  <a:latin typeface="Open Sans Bold Italics"/>
                </a:rPr>
                <a:t>Educating Students for Success.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187843" y="672465"/>
            <a:ext cx="5682714" cy="881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4400" spc="175" dirty="0">
                <a:solidFill>
                  <a:srgbClr val="000000"/>
                </a:solidFill>
                <a:latin typeface="Glacial Indifference Bold"/>
              </a:rPr>
              <a:t>Executive Summary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26770" y="7439080"/>
            <a:ext cx="1079230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Page 2 of 9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5863" y="1667994"/>
            <a:ext cx="8726672" cy="5340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/>
              </a:rPr>
              <a:t>Strengths:</a:t>
            </a:r>
          </a:p>
          <a:p>
            <a:pPr marL="800100" lvl="1" indent="-3429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/>
              </a:rPr>
              <a:t>Chronic absenteeism decreased almost twice the amount as the state.</a:t>
            </a:r>
          </a:p>
          <a:p>
            <a:pPr marL="800100" lvl="1" indent="-3429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/>
              </a:rPr>
              <a:t>Math performance increased slightly stronger than the state.</a:t>
            </a:r>
          </a:p>
          <a:p>
            <a:pPr marL="800100" lvl="1" indent="-3429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/>
              </a:rPr>
              <a:t>ELA performance increased slightly while the state decreased slightly.</a:t>
            </a:r>
          </a:p>
          <a:p>
            <a:pPr marL="342900" indent="-3429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/>
              </a:rPr>
              <a:t>Improvement Areas:</a:t>
            </a:r>
          </a:p>
          <a:p>
            <a:pPr marL="800100" lvl="1" indent="-3429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/>
              </a:rPr>
              <a:t>Graduation rate decreased more than the state decreased.</a:t>
            </a:r>
          </a:p>
          <a:p>
            <a:pPr marL="800100" lvl="1" indent="-3429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/>
              </a:rPr>
              <a:t>Status for College/Career, Math, and ELA indicators are lower for Lodi USD than the state.</a:t>
            </a:r>
          </a:p>
          <a:p>
            <a:pPr marL="800100" lvl="1" indent="-3429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/>
              </a:rPr>
              <a:t>Status for Suspension and Chronic Absenteeism are higher than the state. </a:t>
            </a:r>
            <a:endParaRPr lang="en-US" sz="2500" dirty="0">
              <a:solidFill>
                <a:srgbClr val="000000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398242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1560" y="7037008"/>
            <a:ext cx="266640" cy="31955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838200" y="193364"/>
            <a:ext cx="8072086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4000" spc="175" dirty="0">
                <a:solidFill>
                  <a:srgbClr val="000000"/>
                </a:solidFill>
                <a:latin typeface="Glacial Indifference Bold"/>
                <a:hlinkClick r:id="rId3"/>
              </a:rPr>
              <a:t>2023 CA Dashboard Measures</a:t>
            </a:r>
            <a:endParaRPr lang="en-US" sz="4000" spc="175" dirty="0">
              <a:solidFill>
                <a:srgbClr val="000000"/>
              </a:solidFill>
              <a:latin typeface="Glacial Indifference Bold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834C85-F6CA-4067-90CE-8B68248EB8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411" t="70010" r="19367" b="3723"/>
          <a:stretch/>
        </p:blipFill>
        <p:spPr>
          <a:xfrm>
            <a:off x="1466529" y="784108"/>
            <a:ext cx="6514510" cy="2522945"/>
          </a:xfrm>
          <a:prstGeom prst="rect">
            <a:avLst/>
          </a:prstGeom>
        </p:spPr>
      </p:pic>
      <p:sp>
        <p:nvSpPr>
          <p:cNvPr id="10" name="TextBox 8">
            <a:extLst>
              <a:ext uri="{FF2B5EF4-FFF2-40B4-BE49-F238E27FC236}">
                <a16:creationId xmlns:a16="http://schemas.microsoft.com/office/drawing/2014/main" id="{A6295527-2727-4C37-8C8F-BFADF757DA0C}"/>
              </a:ext>
            </a:extLst>
          </p:cNvPr>
          <p:cNvSpPr txBox="1"/>
          <p:nvPr/>
        </p:nvSpPr>
        <p:spPr>
          <a:xfrm>
            <a:off x="466004" y="3356093"/>
            <a:ext cx="9126392" cy="3544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/>
              </a:rPr>
              <a:t>Districts, schools, and student groups are measured in part on 6 state indicators. </a:t>
            </a:r>
          </a:p>
          <a:p>
            <a:pPr marL="342900" indent="-3429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/>
              </a:rPr>
              <a:t>Each of these indicators reports a result for the current year, Status, and the difference in this status from the prior year, Change.</a:t>
            </a:r>
          </a:p>
          <a:p>
            <a:pPr marL="342900" indent="-3429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/>
              </a:rPr>
              <a:t>Status and Change each have their own performance level ranges.</a:t>
            </a:r>
          </a:p>
          <a:p>
            <a:pPr marL="342900" indent="-3429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/>
              </a:rPr>
              <a:t>The intersection of these performance levels results in an overall performance color (College and Career will only  report Status for 2023).</a:t>
            </a:r>
          </a:p>
          <a:p>
            <a:pPr marL="342900" indent="-3429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/>
              </a:rPr>
              <a:t>Green is the minimum goal for all indicators.</a:t>
            </a:r>
          </a:p>
        </p:txBody>
      </p:sp>
      <p:grpSp>
        <p:nvGrpSpPr>
          <p:cNvPr id="16" name="Group 2">
            <a:extLst>
              <a:ext uri="{FF2B5EF4-FFF2-40B4-BE49-F238E27FC236}">
                <a16:creationId xmlns:a16="http://schemas.microsoft.com/office/drawing/2014/main" id="{444B1D10-0F62-4DE1-B7A6-CEDA8D42D546}"/>
              </a:ext>
            </a:extLst>
          </p:cNvPr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F1ACDEFD-E2D0-4E55-AE9B-2D34ABB52BD3}"/>
                </a:ext>
              </a:extLst>
            </p:cNvPr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</p:sp>
        <p:sp>
          <p:nvSpPr>
            <p:cNvPr id="18" name="TextBox 4">
              <a:extLst>
                <a:ext uri="{FF2B5EF4-FFF2-40B4-BE49-F238E27FC236}">
                  <a16:creationId xmlns:a16="http://schemas.microsoft.com/office/drawing/2014/main" id="{1E97A796-822E-4A43-837A-2C32BB07061D}"/>
                </a:ext>
              </a:extLst>
            </p:cNvPr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19" name="Picture 5">
            <a:extLst>
              <a:ext uri="{FF2B5EF4-FFF2-40B4-BE49-F238E27FC236}">
                <a16:creationId xmlns:a16="http://schemas.microsoft.com/office/drawing/2014/main" id="{64A04531-FCD8-4F0B-B799-BA1F4C0634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20" name="TextBox 7">
            <a:extLst>
              <a:ext uri="{FF2B5EF4-FFF2-40B4-BE49-F238E27FC236}">
                <a16:creationId xmlns:a16="http://schemas.microsoft.com/office/drawing/2014/main" id="{EFFEEECC-BAC2-491B-A972-B78351535924}"/>
              </a:ext>
            </a:extLst>
          </p:cNvPr>
          <p:cNvSpPr txBox="1"/>
          <p:nvPr/>
        </p:nvSpPr>
        <p:spPr>
          <a:xfrm>
            <a:off x="7086600" y="7439080"/>
            <a:ext cx="2819400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Executive Summary:   Page 3 of 9</a:t>
            </a:r>
          </a:p>
        </p:txBody>
      </p:sp>
    </p:spTree>
    <p:extLst>
      <p:ext uri="{BB962C8B-B14F-4D97-AF65-F5344CB8AC3E}">
        <p14:creationId xmlns:p14="http://schemas.microsoft.com/office/powerpoint/2010/main" val="3538981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187843" y="425196"/>
            <a:ext cx="5682714" cy="921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4400" dirty="0">
                <a:hlinkClick r:id="rId3"/>
              </a:rPr>
              <a:t>5 by 5 Grid Example</a:t>
            </a:r>
            <a:endParaRPr lang="en-US" sz="4400" spc="175" dirty="0">
              <a:solidFill>
                <a:srgbClr val="000000"/>
              </a:solidFill>
              <a:latin typeface="Glacial Indifference Bold"/>
            </a:endParaRP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2DBBFBD0-AC55-4EBA-8C19-98ACAD0B2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947" y="7664343"/>
            <a:ext cx="990601" cy="273049"/>
          </a:xfrm>
        </p:spPr>
        <p:txBody>
          <a:bodyPr/>
          <a:lstStyle/>
          <a:p>
            <a:fld id="{A570A4CB-BAC1-46A6-B01E-2B4ADE83D5BF}" type="slidenum">
              <a:rPr lang="en-US" smtClean="0"/>
              <a:t>4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B2CDFA7-4CF6-42E9-9DA2-58C47A2AD0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618" t="12768" r="24993" b="17422"/>
          <a:stretch/>
        </p:blipFill>
        <p:spPr>
          <a:xfrm>
            <a:off x="3886200" y="1700887"/>
            <a:ext cx="6112153" cy="53594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CBADB5B-A3C0-4FF1-B602-29336A272769}"/>
              </a:ext>
            </a:extLst>
          </p:cNvPr>
          <p:cNvSpPr txBox="1"/>
          <p:nvPr/>
        </p:nvSpPr>
        <p:spPr>
          <a:xfrm>
            <a:off x="228600" y="2444555"/>
            <a:ext cx="32766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Dashboard colors are determined by the intersection of Status (row data) and Change (column data).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Status</a:t>
            </a:r>
            <a:r>
              <a:rPr lang="en-US" sz="1600" dirty="0"/>
              <a:t> performance levels for each indicator range from Very Low to Very High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Change</a:t>
            </a:r>
            <a:r>
              <a:rPr lang="en-US" sz="1600" dirty="0"/>
              <a:t> performance levels for each indicator range from Increased Significantly to Declined Significantly.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Cut points for Status and Change </a:t>
            </a:r>
            <a:r>
              <a:rPr lang="en-US" sz="1600" b="1" i="1" dirty="0"/>
              <a:t>vary</a:t>
            </a:r>
            <a:r>
              <a:rPr lang="en-US" sz="1600" dirty="0"/>
              <a:t> depending on the indicator type.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Suspension and Academic Performance indicators have different ranges depending on district and school type. </a:t>
            </a:r>
          </a:p>
        </p:txBody>
      </p:sp>
      <p:sp>
        <p:nvSpPr>
          <p:cNvPr id="13" name="Arrow: Up-Down 12">
            <a:extLst>
              <a:ext uri="{FF2B5EF4-FFF2-40B4-BE49-F238E27FC236}">
                <a16:creationId xmlns:a16="http://schemas.microsoft.com/office/drawing/2014/main" id="{2FF04B1C-0920-4731-8EE7-BCDDD698EEAC}"/>
              </a:ext>
            </a:extLst>
          </p:cNvPr>
          <p:cNvSpPr/>
          <p:nvPr/>
        </p:nvSpPr>
        <p:spPr>
          <a:xfrm>
            <a:off x="3530009" y="3505200"/>
            <a:ext cx="393405" cy="1339519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600" dirty="0"/>
              <a:t>Status</a:t>
            </a:r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DDEC9F1C-C0A2-42CA-8C15-4424432C93F5}"/>
              </a:ext>
            </a:extLst>
          </p:cNvPr>
          <p:cNvSpPr/>
          <p:nvPr/>
        </p:nvSpPr>
        <p:spPr>
          <a:xfrm>
            <a:off x="6477000" y="1609057"/>
            <a:ext cx="1578935" cy="36101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Change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E96AFE7A-311A-4EBC-B31E-7E1472FC92F7}"/>
              </a:ext>
            </a:extLst>
          </p:cNvPr>
          <p:cNvSpPr txBox="1"/>
          <p:nvPr/>
        </p:nvSpPr>
        <p:spPr>
          <a:xfrm>
            <a:off x="7086600" y="7439080"/>
            <a:ext cx="2819400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Executive Summary:   Page 4 of 9</a:t>
            </a:r>
          </a:p>
        </p:txBody>
      </p:sp>
    </p:spTree>
    <p:extLst>
      <p:ext uri="{BB962C8B-B14F-4D97-AF65-F5344CB8AC3E}">
        <p14:creationId xmlns:p14="http://schemas.microsoft.com/office/powerpoint/2010/main" val="21410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187843" y="304800"/>
            <a:ext cx="5682714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600" spc="175" dirty="0">
                <a:solidFill>
                  <a:srgbClr val="000000"/>
                </a:solidFill>
                <a:latin typeface="Glacial Indifference Bold"/>
              </a:rPr>
              <a:t>CA Dashboard State Indicator Results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4FD88A1-E3E8-4D86-88F1-F7704F7BBC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990757"/>
              </p:ext>
            </p:extLst>
          </p:nvPr>
        </p:nvGraphicFramePr>
        <p:xfrm>
          <a:off x="623326" y="1579269"/>
          <a:ext cx="9165614" cy="47142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89051">
                  <a:extLst>
                    <a:ext uri="{9D8B030D-6E8A-4147-A177-3AD203B41FA5}">
                      <a16:colId xmlns:a16="http://schemas.microsoft.com/office/drawing/2014/main" val="143098520"/>
                    </a:ext>
                  </a:extLst>
                </a:gridCol>
                <a:gridCol w="3111549">
                  <a:extLst>
                    <a:ext uri="{9D8B030D-6E8A-4147-A177-3AD203B41FA5}">
                      <a16:colId xmlns:a16="http://schemas.microsoft.com/office/drawing/2014/main" val="1676554442"/>
                    </a:ext>
                  </a:extLst>
                </a:gridCol>
                <a:gridCol w="1033825">
                  <a:extLst>
                    <a:ext uri="{9D8B030D-6E8A-4147-A177-3AD203B41FA5}">
                      <a16:colId xmlns:a16="http://schemas.microsoft.com/office/drawing/2014/main" val="3676158928"/>
                    </a:ext>
                  </a:extLst>
                </a:gridCol>
                <a:gridCol w="1121389">
                  <a:extLst>
                    <a:ext uri="{9D8B030D-6E8A-4147-A177-3AD203B41FA5}">
                      <a16:colId xmlns:a16="http://schemas.microsoft.com/office/drawing/2014/main" val="2571905638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1434052675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648391285"/>
                    </a:ext>
                  </a:extLst>
                </a:gridCol>
              </a:tblGrid>
              <a:tr h="414867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3"/>
                        </a:rPr>
                        <a:t>2022-23 Dashboard Results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96327756"/>
                  </a:ext>
                </a:extLst>
              </a:tr>
              <a:tr h="41486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Superintendent’s Goals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4"/>
                        </a:rPr>
                        <a:t>Dashboard Indicators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Lodi Unified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State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Lodi Unified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State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94472"/>
                  </a:ext>
                </a:extLst>
              </a:tr>
              <a:tr h="414867">
                <a:tc vMerge="1"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Status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Status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Change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Change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01434"/>
                  </a:ext>
                </a:extLst>
              </a:tr>
              <a:tr h="4148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Goal 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  <a:hlinkClick r:id="rId5"/>
                        </a:rPr>
                        <a:t>Chronic Absenteeism Rate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31.9%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24.3%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- 9.4%</a:t>
                      </a:r>
                      <a:endParaRPr lang="en-US" sz="18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-5.7%</a:t>
                      </a:r>
                      <a:endParaRPr lang="en-US" sz="18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1355154"/>
                  </a:ext>
                </a:extLst>
              </a:tr>
              <a:tr h="4148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Goal 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  <a:hlinkClick r:id="rId6"/>
                        </a:rPr>
                        <a:t>Suspension Rate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6.5%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3.5%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0.2%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0.4%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99624"/>
                  </a:ext>
                </a:extLst>
              </a:tr>
              <a:tr h="4148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Goal 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  <a:hlinkClick r:id="rId7"/>
                        </a:rPr>
                        <a:t>Distance from Standard Met: English Language Arts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-31.6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-13.6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1.0</a:t>
                      </a:r>
                      <a:endParaRPr lang="en-US" sz="18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-1.4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501659"/>
                  </a:ext>
                </a:extLst>
              </a:tr>
              <a:tr h="41486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Goal 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  <a:hlinkClick r:id="rId7"/>
                        </a:rPr>
                        <a:t>Distance from Standard Met: Mathematics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-66.0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-49.1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3.4</a:t>
                      </a:r>
                      <a:endParaRPr lang="en-US" sz="18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2.6</a:t>
                      </a:r>
                      <a:endParaRPr lang="en-US" sz="18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856766"/>
                  </a:ext>
                </a:extLst>
              </a:tr>
              <a:tr h="41486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Goal 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  <a:hlinkClick r:id="rId8"/>
                        </a:rPr>
                        <a:t>English Learner Progress Indicator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47.3%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48.7%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-0.2%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-1.6%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2557927"/>
                  </a:ext>
                </a:extLst>
              </a:tr>
              <a:tr h="4148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Goal 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  <a:hlinkClick r:id="rId9"/>
                        </a:rPr>
                        <a:t>Graduation Rate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86.3%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86.4%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solidFill>
                            <a:srgbClr val="C00000"/>
                          </a:solidFill>
                          <a:effectLst/>
                        </a:rPr>
                        <a:t>-2.4%</a:t>
                      </a:r>
                      <a:endParaRPr lang="en-US" sz="18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-1.0%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445258"/>
                  </a:ext>
                </a:extLst>
              </a:tr>
              <a:tr h="41486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Goal 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  <a:hlinkClick r:id="rId10"/>
                        </a:rPr>
                        <a:t>College &amp; Career Rate</a:t>
                      </a:r>
                      <a:r>
                        <a:rPr lang="en-US" sz="1200" u="none" strike="noStrike" dirty="0">
                          <a:effectLst/>
                        </a:rPr>
                        <a:t>**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31.4%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43.9%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-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14615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6B49FFA-35D5-4513-9E28-BAB0B45C4855}"/>
              </a:ext>
            </a:extLst>
          </p:cNvPr>
          <p:cNvSpPr txBox="1"/>
          <p:nvPr/>
        </p:nvSpPr>
        <p:spPr>
          <a:xfrm>
            <a:off x="533400" y="6448558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   *Dashboard colors refer to Lodi USD performance.</a:t>
            </a:r>
          </a:p>
          <a:p>
            <a:r>
              <a:rPr lang="en-US" sz="1200" dirty="0"/>
              <a:t>**CCI has no color because it is only reporting status. 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36726024-A853-4FA7-BE11-AD9D76DA3848}"/>
              </a:ext>
            </a:extLst>
          </p:cNvPr>
          <p:cNvSpPr txBox="1"/>
          <p:nvPr/>
        </p:nvSpPr>
        <p:spPr>
          <a:xfrm>
            <a:off x="7086600" y="7439080"/>
            <a:ext cx="2819400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Executive Summary:   Page 5 of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187843" y="672465"/>
            <a:ext cx="5682714" cy="936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spc="175" dirty="0">
                <a:solidFill>
                  <a:srgbClr val="000000"/>
                </a:solidFill>
                <a:latin typeface="Glacial Indifference Bold"/>
              </a:rPr>
              <a:t>Appendix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6503" y="2971800"/>
            <a:ext cx="8726672" cy="1317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Dashboard performance level colors for student subgroups.</a:t>
            </a:r>
          </a:p>
          <a:p>
            <a:pPr marL="342900" indent="-3429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District and State results provided for comparison.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F4A0CEAF-07F0-44D1-AEBD-543A207A9E22}"/>
              </a:ext>
            </a:extLst>
          </p:cNvPr>
          <p:cNvSpPr txBox="1"/>
          <p:nvPr/>
        </p:nvSpPr>
        <p:spPr>
          <a:xfrm>
            <a:off x="8839200" y="7439080"/>
            <a:ext cx="1066800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Page 6 of 9</a:t>
            </a:r>
          </a:p>
        </p:txBody>
      </p:sp>
    </p:spTree>
    <p:extLst>
      <p:ext uri="{BB962C8B-B14F-4D97-AF65-F5344CB8AC3E}">
        <p14:creationId xmlns:p14="http://schemas.microsoft.com/office/powerpoint/2010/main" val="870433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90502" y="68691"/>
            <a:ext cx="9867898" cy="723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600" spc="175" dirty="0">
                <a:solidFill>
                  <a:srgbClr val="000000"/>
                </a:solidFill>
                <a:latin typeface="Glacial Indifference Bold"/>
              </a:rPr>
              <a:t>Indicators for </a:t>
            </a:r>
            <a:r>
              <a:rPr lang="en-US" sz="3600" u="sng" spc="175" dirty="0">
                <a:solidFill>
                  <a:srgbClr val="000000"/>
                </a:solidFill>
                <a:latin typeface="Glacial Indifference Bold"/>
              </a:rPr>
              <a:t>District</a:t>
            </a:r>
            <a:r>
              <a:rPr lang="en-US" sz="3600" spc="175" dirty="0">
                <a:solidFill>
                  <a:srgbClr val="000000"/>
                </a:solidFill>
                <a:latin typeface="Glacial Indifference Bold"/>
              </a:rPr>
              <a:t> Student Subgroups</a:t>
            </a:r>
          </a:p>
          <a:p>
            <a:pPr algn="ctr">
              <a:spcBef>
                <a:spcPct val="0"/>
              </a:spcBef>
            </a:pPr>
            <a:r>
              <a:rPr lang="en-US" sz="1100" i="1" spc="175" dirty="0">
                <a:solidFill>
                  <a:srgbClr val="000000"/>
                </a:solidFill>
                <a:latin typeface="Glacial Indifference Bold"/>
              </a:rPr>
              <a:t>ELPI Indicator not presented because only EL students are included</a:t>
            </a:r>
          </a:p>
        </p:txBody>
      </p:sp>
      <p:graphicFrame>
        <p:nvGraphicFramePr>
          <p:cNvPr id="8" name="Table 9">
            <a:extLst>
              <a:ext uri="{FF2B5EF4-FFF2-40B4-BE49-F238E27FC236}">
                <a16:creationId xmlns:a16="http://schemas.microsoft.com/office/drawing/2014/main" id="{E8E4CF0E-0C8A-449D-A331-18941E4E30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031295"/>
              </p:ext>
            </p:extLst>
          </p:nvPr>
        </p:nvGraphicFramePr>
        <p:xfrm>
          <a:off x="95251" y="876765"/>
          <a:ext cx="9867898" cy="6416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3614">
                  <a:extLst>
                    <a:ext uri="{9D8B030D-6E8A-4147-A177-3AD203B41FA5}">
                      <a16:colId xmlns:a16="http://schemas.microsoft.com/office/drawing/2014/main" val="2245579283"/>
                    </a:ext>
                  </a:extLst>
                </a:gridCol>
                <a:gridCol w="1360714">
                  <a:extLst>
                    <a:ext uri="{9D8B030D-6E8A-4147-A177-3AD203B41FA5}">
                      <a16:colId xmlns:a16="http://schemas.microsoft.com/office/drawing/2014/main" val="4256856522"/>
                    </a:ext>
                  </a:extLst>
                </a:gridCol>
                <a:gridCol w="1360714">
                  <a:extLst>
                    <a:ext uri="{9D8B030D-6E8A-4147-A177-3AD203B41FA5}">
                      <a16:colId xmlns:a16="http://schemas.microsoft.com/office/drawing/2014/main" val="4166627194"/>
                    </a:ext>
                  </a:extLst>
                </a:gridCol>
                <a:gridCol w="1360714">
                  <a:extLst>
                    <a:ext uri="{9D8B030D-6E8A-4147-A177-3AD203B41FA5}">
                      <a16:colId xmlns:a16="http://schemas.microsoft.com/office/drawing/2014/main" val="1770218449"/>
                    </a:ext>
                  </a:extLst>
                </a:gridCol>
                <a:gridCol w="1360714">
                  <a:extLst>
                    <a:ext uri="{9D8B030D-6E8A-4147-A177-3AD203B41FA5}">
                      <a16:colId xmlns:a16="http://schemas.microsoft.com/office/drawing/2014/main" val="3981845516"/>
                    </a:ext>
                  </a:extLst>
                </a:gridCol>
                <a:gridCol w="1360714">
                  <a:extLst>
                    <a:ext uri="{9D8B030D-6E8A-4147-A177-3AD203B41FA5}">
                      <a16:colId xmlns:a16="http://schemas.microsoft.com/office/drawing/2014/main" val="3886341835"/>
                    </a:ext>
                  </a:extLst>
                </a:gridCol>
                <a:gridCol w="1360714">
                  <a:extLst>
                    <a:ext uri="{9D8B030D-6E8A-4147-A177-3AD203B41FA5}">
                      <a16:colId xmlns:a16="http://schemas.microsoft.com/office/drawing/2014/main" val="2825172089"/>
                    </a:ext>
                  </a:extLst>
                </a:gridCol>
              </a:tblGrid>
              <a:tr h="453325">
                <a:tc gridSpan="7"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Lodi Unified 2023 Dashboard Results by Student Groups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722133"/>
                  </a:ext>
                </a:extLst>
              </a:tr>
              <a:tr h="453325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Chronic Absenteeism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Suspension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Graduation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College &amp; Career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English Language Arts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Mathematics</a:t>
                      </a:r>
                      <a:endParaRPr lang="en-U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904191"/>
                  </a:ext>
                </a:extLst>
              </a:tr>
              <a:tr h="36769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All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Low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Orange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Yellow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153055"/>
                  </a:ext>
                </a:extLst>
              </a:tr>
              <a:tr h="3676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English Learners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Very Low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Red</a:t>
                      </a:r>
                      <a:endParaRPr lang="en-US" sz="1200" dirty="0"/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Red</a:t>
                      </a:r>
                      <a:endParaRPr lang="en-US" sz="1200" dirty="0"/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045712"/>
                  </a:ext>
                </a:extLst>
              </a:tr>
              <a:tr h="3676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Foster Youth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Red</a:t>
                      </a:r>
                      <a:endParaRPr lang="en-US" sz="1200" dirty="0"/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No Color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No Color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964160"/>
                  </a:ext>
                </a:extLst>
              </a:tr>
              <a:tr h="3676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Homeless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Red</a:t>
                      </a: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Red</a:t>
                      </a:r>
                      <a:endParaRPr lang="en-US" sz="1200" dirty="0"/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Very Low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Red</a:t>
                      </a: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Red</a:t>
                      </a:r>
                      <a:endParaRPr lang="en-US" sz="1200" dirty="0"/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666067"/>
                  </a:ext>
                </a:extLst>
              </a:tr>
              <a:tr h="453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Socioeconomically Disadvantaged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Low</a:t>
                      </a:r>
                      <a:endParaRPr lang="en-US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Yellow</a:t>
                      </a:r>
                      <a:endParaRPr lang="en-US" sz="1200" dirty="0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19540"/>
                  </a:ext>
                </a:extLst>
              </a:tr>
              <a:tr h="453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Students with Disabilities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Very Low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Red</a:t>
                      </a: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11136"/>
                  </a:ext>
                </a:extLst>
              </a:tr>
              <a:tr h="3676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African American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Low</a:t>
                      </a:r>
                      <a:endParaRPr lang="en-US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Red</a:t>
                      </a:r>
                      <a:endParaRPr lang="en-US" sz="1200" dirty="0"/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Red</a:t>
                      </a: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33767"/>
                  </a:ext>
                </a:extLst>
              </a:tr>
              <a:tr h="453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American Indian or Alaska Native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Red</a:t>
                      </a: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No Color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No Color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152173"/>
                  </a:ext>
                </a:extLst>
              </a:tr>
              <a:tr h="3676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Asian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Medium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783364"/>
                  </a:ext>
                </a:extLst>
              </a:tr>
              <a:tr h="3676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Filipino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Green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Blue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Medium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Green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Green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650698"/>
                  </a:ext>
                </a:extLst>
              </a:tr>
              <a:tr h="3676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Hispanic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Low</a:t>
                      </a:r>
                      <a:endParaRPr lang="en-US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994982"/>
                  </a:ext>
                </a:extLst>
              </a:tr>
              <a:tr h="453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Native Hawaiian or Pacific Islander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No Color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No Color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301184"/>
                  </a:ext>
                </a:extLst>
              </a:tr>
              <a:tr h="3676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Medium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Green</a:t>
                      </a:r>
                      <a:endParaRPr 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158718"/>
                  </a:ext>
                </a:extLst>
              </a:tr>
              <a:tr h="3676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Two or More Races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Red</a:t>
                      </a: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Low</a:t>
                      </a:r>
                      <a:endParaRPr lang="en-US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733995"/>
                  </a:ext>
                </a:extLst>
              </a:tr>
            </a:tbl>
          </a:graphicData>
        </a:graphic>
      </p:graphicFrame>
      <p:sp>
        <p:nvSpPr>
          <p:cNvPr id="10" name="TextBox 7">
            <a:extLst>
              <a:ext uri="{FF2B5EF4-FFF2-40B4-BE49-F238E27FC236}">
                <a16:creationId xmlns:a16="http://schemas.microsoft.com/office/drawing/2014/main" id="{5E96D22E-039F-41C7-A2C3-13C964F00625}"/>
              </a:ext>
            </a:extLst>
          </p:cNvPr>
          <p:cNvSpPr txBox="1"/>
          <p:nvPr/>
        </p:nvSpPr>
        <p:spPr>
          <a:xfrm>
            <a:off x="7086600" y="7439080"/>
            <a:ext cx="2819400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Appendix: Page 7 of 9</a:t>
            </a:r>
          </a:p>
        </p:txBody>
      </p:sp>
    </p:spTree>
    <p:extLst>
      <p:ext uri="{BB962C8B-B14F-4D97-AF65-F5344CB8AC3E}">
        <p14:creationId xmlns:p14="http://schemas.microsoft.com/office/powerpoint/2010/main" val="3785816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F72691E6-B7AB-4290-A312-3DAA4F3D7B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976458"/>
              </p:ext>
            </p:extLst>
          </p:nvPr>
        </p:nvGraphicFramePr>
        <p:xfrm>
          <a:off x="131769" y="846929"/>
          <a:ext cx="9867898" cy="6416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3614">
                  <a:extLst>
                    <a:ext uri="{9D8B030D-6E8A-4147-A177-3AD203B41FA5}">
                      <a16:colId xmlns:a16="http://schemas.microsoft.com/office/drawing/2014/main" val="2245579283"/>
                    </a:ext>
                  </a:extLst>
                </a:gridCol>
                <a:gridCol w="1360714">
                  <a:extLst>
                    <a:ext uri="{9D8B030D-6E8A-4147-A177-3AD203B41FA5}">
                      <a16:colId xmlns:a16="http://schemas.microsoft.com/office/drawing/2014/main" val="4256856522"/>
                    </a:ext>
                  </a:extLst>
                </a:gridCol>
                <a:gridCol w="1360714">
                  <a:extLst>
                    <a:ext uri="{9D8B030D-6E8A-4147-A177-3AD203B41FA5}">
                      <a16:colId xmlns:a16="http://schemas.microsoft.com/office/drawing/2014/main" val="4166627194"/>
                    </a:ext>
                  </a:extLst>
                </a:gridCol>
                <a:gridCol w="1360714">
                  <a:extLst>
                    <a:ext uri="{9D8B030D-6E8A-4147-A177-3AD203B41FA5}">
                      <a16:colId xmlns:a16="http://schemas.microsoft.com/office/drawing/2014/main" val="1770218449"/>
                    </a:ext>
                  </a:extLst>
                </a:gridCol>
                <a:gridCol w="1360714">
                  <a:extLst>
                    <a:ext uri="{9D8B030D-6E8A-4147-A177-3AD203B41FA5}">
                      <a16:colId xmlns:a16="http://schemas.microsoft.com/office/drawing/2014/main" val="3981845516"/>
                    </a:ext>
                  </a:extLst>
                </a:gridCol>
                <a:gridCol w="1360714">
                  <a:extLst>
                    <a:ext uri="{9D8B030D-6E8A-4147-A177-3AD203B41FA5}">
                      <a16:colId xmlns:a16="http://schemas.microsoft.com/office/drawing/2014/main" val="3886341835"/>
                    </a:ext>
                  </a:extLst>
                </a:gridCol>
                <a:gridCol w="1360714">
                  <a:extLst>
                    <a:ext uri="{9D8B030D-6E8A-4147-A177-3AD203B41FA5}">
                      <a16:colId xmlns:a16="http://schemas.microsoft.com/office/drawing/2014/main" val="2825172089"/>
                    </a:ext>
                  </a:extLst>
                </a:gridCol>
              </a:tblGrid>
              <a:tr h="453325">
                <a:tc gridSpan="7"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State 2023 Dashboard Results by Student Groups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722133"/>
                  </a:ext>
                </a:extLst>
              </a:tr>
              <a:tr h="453325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Chronic Absenteeism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Suspension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Graduation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College &amp; Career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English Language 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Mathematics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904191"/>
                  </a:ext>
                </a:extLst>
              </a:tr>
              <a:tr h="36769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All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Medium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153055"/>
                  </a:ext>
                </a:extLst>
              </a:tr>
              <a:tr h="3676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English Learners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Low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045712"/>
                  </a:ext>
                </a:extLst>
              </a:tr>
              <a:tr h="3676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Foster Youth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Yellow</a:t>
                      </a:r>
                      <a:endParaRPr lang="en-US" sz="1200" dirty="0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Red</a:t>
                      </a: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Red</a:t>
                      </a: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Low</a:t>
                      </a:r>
                      <a:endParaRPr lang="en-US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Red</a:t>
                      </a: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Red</a:t>
                      </a:r>
                      <a:endParaRPr lang="en-US" sz="1200" dirty="0"/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964160"/>
                  </a:ext>
                </a:extLst>
              </a:tr>
              <a:tr h="3676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Homeless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Yellow</a:t>
                      </a:r>
                      <a:endParaRPr lang="en-US" sz="1200" dirty="0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Low</a:t>
                      </a:r>
                      <a:endParaRPr lang="en-US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Red</a:t>
                      </a:r>
                      <a:endParaRPr lang="en-US" sz="1200" dirty="0"/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666067"/>
                  </a:ext>
                </a:extLst>
              </a:tr>
              <a:tr h="453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Socioeconomically Disadvantaged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Yellow</a:t>
                      </a:r>
                      <a:endParaRPr lang="en-US" sz="1200" dirty="0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Medium</a:t>
                      </a:r>
                      <a:endParaRPr lang="en-US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19540"/>
                  </a:ext>
                </a:extLst>
              </a:tr>
              <a:tr h="453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Students with Disabilities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Yellow</a:t>
                      </a:r>
                      <a:endParaRPr lang="en-US" sz="1200" dirty="0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Low</a:t>
                      </a:r>
                      <a:endParaRPr lang="en-US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Red</a:t>
                      </a: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11136"/>
                  </a:ext>
                </a:extLst>
              </a:tr>
              <a:tr h="3676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African American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Yellow</a:t>
                      </a:r>
                      <a:endParaRPr lang="en-US" sz="1200" dirty="0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Red</a:t>
                      </a: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Low</a:t>
                      </a:r>
                      <a:endParaRPr lang="en-US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Red</a:t>
                      </a: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33767"/>
                  </a:ext>
                </a:extLst>
              </a:tr>
              <a:tr h="453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American Indian or Alaska Native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Yellow</a:t>
                      </a:r>
                      <a:endParaRPr lang="en-US" sz="1200" dirty="0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Low</a:t>
                      </a:r>
                      <a:endParaRPr lang="en-US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152173"/>
                  </a:ext>
                </a:extLst>
              </a:tr>
              <a:tr h="3676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Asian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Yellow</a:t>
                      </a:r>
                      <a:endParaRPr lang="en-US" sz="1200" dirty="0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Green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Green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Very High</a:t>
                      </a:r>
                      <a:endParaRPr lang="en-US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Blue</a:t>
                      </a:r>
                      <a:endParaRPr lang="en-US" sz="1200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Blue</a:t>
                      </a:r>
                      <a:endParaRPr lang="en-US" sz="1200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783364"/>
                  </a:ext>
                </a:extLst>
              </a:tr>
              <a:tr h="3676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Filipino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Yellow</a:t>
                      </a:r>
                      <a:endParaRPr lang="en-US" sz="1200" dirty="0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Green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Green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High</a:t>
                      </a:r>
                      <a:endParaRPr lang="en-US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Green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Green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650698"/>
                  </a:ext>
                </a:extLst>
              </a:tr>
              <a:tr h="3676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Hispanic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Yellow</a:t>
                      </a:r>
                      <a:endParaRPr lang="en-US" sz="1200" dirty="0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Medium</a:t>
                      </a:r>
                      <a:endParaRPr lang="en-US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994982"/>
                  </a:ext>
                </a:extLst>
              </a:tr>
              <a:tr h="453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Native Hawaiian or Pacific Islander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Yellow</a:t>
                      </a:r>
                      <a:endParaRPr lang="en-US" sz="1200" dirty="0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Low</a:t>
                      </a:r>
                      <a:endParaRPr lang="en-US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</a:t>
                      </a:r>
                      <a:endParaRPr lang="en-US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301184"/>
                  </a:ext>
                </a:extLst>
              </a:tr>
              <a:tr h="3676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Yellow</a:t>
                      </a:r>
                      <a:endParaRPr lang="en-US" sz="1200" dirty="0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Yellow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Orange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Medium</a:t>
                      </a:r>
                      <a:endParaRPr lang="en-US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Green</a:t>
                      </a:r>
                      <a:endParaRPr 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Yellow</a:t>
                      </a:r>
                      <a:endParaRPr lang="en-US" sz="1200" dirty="0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158718"/>
                  </a:ext>
                </a:extLst>
              </a:tr>
              <a:tr h="3676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Two or More Races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Yellow</a:t>
                      </a:r>
                      <a:endParaRPr lang="en-US" sz="1200" dirty="0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Orange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Orange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Medium</a:t>
                      </a:r>
                      <a:endParaRPr lang="en-US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Green</a:t>
                      </a:r>
                      <a:endParaRPr 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Yellow</a:t>
                      </a:r>
                      <a:endParaRPr lang="en-US" sz="1200" dirty="0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733995"/>
                  </a:ext>
                </a:extLst>
              </a:tr>
            </a:tbl>
          </a:graphicData>
        </a:graphic>
      </p:graphicFrame>
      <p:sp>
        <p:nvSpPr>
          <p:cNvPr id="10" name="TextBox 6">
            <a:extLst>
              <a:ext uri="{FF2B5EF4-FFF2-40B4-BE49-F238E27FC236}">
                <a16:creationId xmlns:a16="http://schemas.microsoft.com/office/drawing/2014/main" id="{5B9A3092-4A2B-4852-9ECB-B4C470B87E41}"/>
              </a:ext>
            </a:extLst>
          </p:cNvPr>
          <p:cNvSpPr txBox="1"/>
          <p:nvPr/>
        </p:nvSpPr>
        <p:spPr>
          <a:xfrm>
            <a:off x="304800" y="62923"/>
            <a:ext cx="9220200" cy="723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600" spc="175" dirty="0">
                <a:solidFill>
                  <a:srgbClr val="000000"/>
                </a:solidFill>
                <a:latin typeface="Glacial Indifference Bold"/>
              </a:rPr>
              <a:t>Indicators for </a:t>
            </a:r>
            <a:r>
              <a:rPr lang="en-US" sz="3600" u="sng" spc="175" dirty="0">
                <a:solidFill>
                  <a:srgbClr val="000000"/>
                </a:solidFill>
                <a:latin typeface="Glacial Indifference Bold"/>
              </a:rPr>
              <a:t>State</a:t>
            </a:r>
            <a:r>
              <a:rPr lang="en-US" sz="3600" spc="175" dirty="0">
                <a:solidFill>
                  <a:srgbClr val="000000"/>
                </a:solidFill>
                <a:latin typeface="Glacial Indifference Bold"/>
              </a:rPr>
              <a:t> Student Subgroups</a:t>
            </a:r>
          </a:p>
          <a:p>
            <a:pPr algn="ctr">
              <a:spcBef>
                <a:spcPct val="0"/>
              </a:spcBef>
            </a:pPr>
            <a:r>
              <a:rPr lang="en-US" sz="1100" i="1" spc="175" dirty="0">
                <a:solidFill>
                  <a:srgbClr val="000000"/>
                </a:solidFill>
                <a:latin typeface="Glacial Indifference Bold"/>
              </a:rPr>
              <a:t>ELPI Indicator not presented because only EL students are included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778D7B68-F79C-412B-ABFB-B5072B22153A}"/>
              </a:ext>
            </a:extLst>
          </p:cNvPr>
          <p:cNvSpPr txBox="1"/>
          <p:nvPr/>
        </p:nvSpPr>
        <p:spPr>
          <a:xfrm>
            <a:off x="7086600" y="7439080"/>
            <a:ext cx="2819400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Appendix: Page 8 of 9</a:t>
            </a:r>
          </a:p>
        </p:txBody>
      </p:sp>
    </p:spTree>
    <p:extLst>
      <p:ext uri="{BB962C8B-B14F-4D97-AF65-F5344CB8AC3E}">
        <p14:creationId xmlns:p14="http://schemas.microsoft.com/office/powerpoint/2010/main" val="3957781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2E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85143" y="2398086"/>
            <a:ext cx="1488114" cy="148811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16683" tIns="16683" rIns="16683" bIns="16683" rtlCol="0" anchor="ctr"/>
            <a:lstStyle/>
            <a:p>
              <a:pPr algn="ctr">
                <a:lnSpc>
                  <a:spcPts val="955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37426" y="2493831"/>
            <a:ext cx="983547" cy="118072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1261</TotalTime>
  <Words>789</Words>
  <Application>Microsoft Office PowerPoint</Application>
  <PresentationFormat>Custom</PresentationFormat>
  <Paragraphs>309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Open Sans Bold Italics</vt:lpstr>
      <vt:lpstr>Open Sans</vt:lpstr>
      <vt:lpstr>Arial</vt:lpstr>
      <vt:lpstr>Glacial Indifference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Template_07.14.22_V2</dc:title>
  <dc:creator>Uve Dahmen (Assessment Research &amp; Eval)</dc:creator>
  <cp:lastModifiedBy>Lori Lott (Educational Support Srvcs)</cp:lastModifiedBy>
  <cp:revision>21</cp:revision>
  <cp:lastPrinted>2022-07-14T23:16:16Z</cp:lastPrinted>
  <dcterms:created xsi:type="dcterms:W3CDTF">2006-08-16T00:00:00Z</dcterms:created>
  <dcterms:modified xsi:type="dcterms:W3CDTF">2024-02-15T16:11:35Z</dcterms:modified>
  <dc:identifier>DAFGO_FR7zI</dc:identifier>
</cp:coreProperties>
</file>