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7" r:id="rId7"/>
    <p:sldId id="258" r:id="rId8"/>
    <p:sldId id="259" r:id="rId9"/>
    <p:sldId id="260" r:id="rId10"/>
    <p:sldId id="262" r:id="rId11"/>
  </p:sldIdLst>
  <p:sldSz cx="10058400" cy="7772400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j2fIWUBdVtM37zxYGl6dDVGT0j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8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customschemas.google.com/relationships/presentationmetadata" Target="meta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ree Wise (Educational Services Area 2)" userId="3ed222a3-0ff8-4e8b-9499-57831988796d" providerId="ADAL" clId="{CEA34A3C-8AD8-4CEA-A229-45B4AA761D63}"/>
    <pc:docChg chg="modSld">
      <pc:chgData name="Desiree Wise (Educational Services Area 2)" userId="3ed222a3-0ff8-4e8b-9499-57831988796d" providerId="ADAL" clId="{CEA34A3C-8AD8-4CEA-A229-45B4AA761D63}" dt="2024-05-30T16:56:11.183" v="192" actId="20577"/>
      <pc:docMkLst>
        <pc:docMk/>
      </pc:docMkLst>
      <pc:sldChg chg="modSp mod">
        <pc:chgData name="Desiree Wise (Educational Services Area 2)" userId="3ed222a3-0ff8-4e8b-9499-57831988796d" providerId="ADAL" clId="{CEA34A3C-8AD8-4CEA-A229-45B4AA761D63}" dt="2024-05-30T16:55:50.445" v="180" actId="20577"/>
        <pc:sldMkLst>
          <pc:docMk/>
          <pc:sldMk cId="0" sldId="257"/>
        </pc:sldMkLst>
        <pc:spChg chg="mod">
          <ac:chgData name="Desiree Wise (Educational Services Area 2)" userId="3ed222a3-0ff8-4e8b-9499-57831988796d" providerId="ADAL" clId="{CEA34A3C-8AD8-4CEA-A229-45B4AA761D63}" dt="2024-05-30T16:55:50.445" v="180" actId="20577"/>
          <ac:spMkLst>
            <pc:docMk/>
            <pc:sldMk cId="0" sldId="257"/>
            <ac:spMk id="91" creationId="{00000000-0000-0000-0000-000000000000}"/>
          </ac:spMkLst>
        </pc:spChg>
      </pc:sldChg>
      <pc:sldChg chg="modSp mod">
        <pc:chgData name="Desiree Wise (Educational Services Area 2)" userId="3ed222a3-0ff8-4e8b-9499-57831988796d" providerId="ADAL" clId="{CEA34A3C-8AD8-4CEA-A229-45B4AA761D63}" dt="2024-05-30T16:55:56.910" v="184" actId="20577"/>
        <pc:sldMkLst>
          <pc:docMk/>
          <pc:sldMk cId="0" sldId="258"/>
        </pc:sldMkLst>
        <pc:spChg chg="mod">
          <ac:chgData name="Desiree Wise (Educational Services Area 2)" userId="3ed222a3-0ff8-4e8b-9499-57831988796d" providerId="ADAL" clId="{CEA34A3C-8AD8-4CEA-A229-45B4AA761D63}" dt="2024-05-30T16:55:56.910" v="184" actId="20577"/>
          <ac:spMkLst>
            <pc:docMk/>
            <pc:sldMk cId="0" sldId="258"/>
            <ac:spMk id="97" creationId="{00000000-0000-0000-0000-000000000000}"/>
          </ac:spMkLst>
        </pc:spChg>
      </pc:sldChg>
      <pc:sldChg chg="modSp mod">
        <pc:chgData name="Desiree Wise (Educational Services Area 2)" userId="3ed222a3-0ff8-4e8b-9499-57831988796d" providerId="ADAL" clId="{CEA34A3C-8AD8-4CEA-A229-45B4AA761D63}" dt="2024-05-30T16:56:04.414" v="188" actId="20577"/>
        <pc:sldMkLst>
          <pc:docMk/>
          <pc:sldMk cId="0" sldId="259"/>
        </pc:sldMkLst>
        <pc:spChg chg="mod">
          <ac:chgData name="Desiree Wise (Educational Services Area 2)" userId="3ed222a3-0ff8-4e8b-9499-57831988796d" providerId="ADAL" clId="{CEA34A3C-8AD8-4CEA-A229-45B4AA761D63}" dt="2024-05-30T16:56:04.414" v="188" actId="20577"/>
          <ac:spMkLst>
            <pc:docMk/>
            <pc:sldMk cId="0" sldId="259"/>
            <ac:spMk id="103" creationId="{00000000-0000-0000-0000-000000000000}"/>
          </ac:spMkLst>
        </pc:spChg>
      </pc:sldChg>
      <pc:sldChg chg="modSp mod">
        <pc:chgData name="Desiree Wise (Educational Services Area 2)" userId="3ed222a3-0ff8-4e8b-9499-57831988796d" providerId="ADAL" clId="{CEA34A3C-8AD8-4CEA-A229-45B4AA761D63}" dt="2024-05-30T16:56:11.183" v="192" actId="20577"/>
        <pc:sldMkLst>
          <pc:docMk/>
          <pc:sldMk cId="0" sldId="260"/>
        </pc:sldMkLst>
        <pc:spChg chg="mod">
          <ac:chgData name="Desiree Wise (Educational Services Area 2)" userId="3ed222a3-0ff8-4e8b-9499-57831988796d" providerId="ADAL" clId="{CEA34A3C-8AD8-4CEA-A229-45B4AA761D63}" dt="2024-05-30T16:56:11.183" v="192" actId="20577"/>
          <ac:spMkLst>
            <pc:docMk/>
            <pc:sldMk cId="0" sldId="260"/>
            <ac:spMk id="109" creationId="{00000000-0000-0000-0000-000000000000}"/>
          </ac:spMkLst>
        </pc:spChg>
      </pc:sldChg>
      <pc:sldChg chg="modSp mod">
        <pc:chgData name="Desiree Wise (Educational Services Area 2)" userId="3ed222a3-0ff8-4e8b-9499-57831988796d" providerId="ADAL" clId="{CEA34A3C-8AD8-4CEA-A229-45B4AA761D63}" dt="2024-05-30T16:55:43.661" v="176" actId="20577"/>
        <pc:sldMkLst>
          <pc:docMk/>
          <pc:sldMk cId="0" sldId="261"/>
        </pc:sldMkLst>
        <pc:spChg chg="mod">
          <ac:chgData name="Desiree Wise (Educational Services Area 2)" userId="3ed222a3-0ff8-4e8b-9499-57831988796d" providerId="ADAL" clId="{CEA34A3C-8AD8-4CEA-A229-45B4AA761D63}" dt="2024-05-30T16:55:43.661" v="176" actId="20577"/>
          <ac:spMkLst>
            <pc:docMk/>
            <pc:sldMk cId="0" sldId="261"/>
            <ac:spMk id="1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70750" y="698175"/>
            <a:ext cx="4682300" cy="3490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721d30e3ed_2_4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2721d30e3ed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721d30e3ed_0_30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2721d30e3e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721d30e3ed_0_35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2721d30e3e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721d30e3ed_0_40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721d30e3e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98500"/>
            <a:ext cx="45180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0750" y="698175"/>
            <a:ext cx="4682300" cy="3490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544681" y="2577305"/>
            <a:ext cx="69822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Victor Elementary School Early Literacy Support Block (ELSB) 2023-24 Grant Report</a:t>
            </a:r>
            <a:endParaRPr sz="2300"/>
          </a:p>
        </p:txBody>
      </p:sp>
      <p:sp>
        <p:nvSpPr>
          <p:cNvPr id="85" name="Google Shape;85;p1"/>
          <p:cNvSpPr txBox="1"/>
          <p:nvPr/>
        </p:nvSpPr>
        <p:spPr>
          <a:xfrm>
            <a:off x="2089172" y="4886745"/>
            <a:ext cx="5879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89172" y="3742017"/>
            <a:ext cx="5879100" cy="189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522E91"/>
                </a:solidFill>
                <a:latin typeface="Cambria"/>
                <a:ea typeface="Cambria"/>
                <a:cs typeface="Cambria"/>
                <a:sym typeface="Cambria"/>
              </a:rPr>
              <a:t>Peter Lambert, Area Director</a:t>
            </a: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522E91"/>
                </a:solidFill>
                <a:latin typeface="Cambria"/>
                <a:ea typeface="Cambria"/>
                <a:cs typeface="Cambria"/>
                <a:sym typeface="Cambria"/>
              </a:rPr>
              <a:t>Alberto Velarde, Principal </a:t>
            </a:r>
            <a:endParaRPr sz="2200" dirty="0">
              <a:solidFill>
                <a:srgbClr val="522E9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522E91"/>
                </a:solidFill>
                <a:latin typeface="Cambria"/>
                <a:ea typeface="Cambria"/>
                <a:cs typeface="Cambria"/>
                <a:sym typeface="Cambria"/>
              </a:rPr>
              <a:t>Lorelei </a:t>
            </a:r>
            <a:r>
              <a:rPr lang="en-US" sz="2200" dirty="0" err="1">
                <a:solidFill>
                  <a:srgbClr val="522E91"/>
                </a:solidFill>
                <a:latin typeface="Cambria"/>
                <a:ea typeface="Cambria"/>
                <a:cs typeface="Cambria"/>
                <a:sym typeface="Cambria"/>
              </a:rPr>
              <a:t>Manassero</a:t>
            </a:r>
            <a:r>
              <a:rPr lang="en-US" sz="2200" dirty="0">
                <a:solidFill>
                  <a:srgbClr val="522E91"/>
                </a:solidFill>
                <a:latin typeface="Cambria"/>
                <a:ea typeface="Cambria"/>
                <a:cs typeface="Cambria"/>
                <a:sym typeface="Cambria"/>
              </a:rPr>
              <a:t>, Lead Teacher</a:t>
            </a: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522E91"/>
                </a:solidFill>
                <a:latin typeface="Cambria"/>
                <a:ea typeface="Cambria"/>
                <a:cs typeface="Cambria"/>
                <a:sym typeface="Cambria"/>
              </a:rPr>
              <a:t>June 4, 2024 </a:t>
            </a:r>
            <a:endParaRPr sz="2500" dirty="0">
              <a:solidFill>
                <a:srgbClr val="522E9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721d30e3ed_2_4"/>
          <p:cNvSpPr txBox="1"/>
          <p:nvPr/>
        </p:nvSpPr>
        <p:spPr>
          <a:xfrm>
            <a:off x="1053970" y="1839058"/>
            <a:ext cx="79596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dk1"/>
                </a:solidFill>
              </a:rPr>
              <a:t>The key highlights include: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Professional development and support by SCOE for ELSB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CORE training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 Support from district coaches 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 Senior teacher mentor for new teachers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 After-school paraprofessional support for early reading intervention and tutoring 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 SIPPS peer walkthroughs and feedback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 Regular student progress report meetings and data discussions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 After-school program providing academic support aligned with the regular school program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Strong teacher support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90-minute English Language Arts block for grades K-6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Availability of mental health and counseling services for at-risk students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Regular parent-teacher conferences and consistent communication with parents</a:t>
            </a:r>
            <a:endParaRPr sz="1700" dirty="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dk1"/>
                </a:solidFill>
              </a:rPr>
              <a:t>													Page 2 of 7				</a:t>
            </a:r>
            <a:endParaRPr sz="1700" dirty="0">
              <a:solidFill>
                <a:schemeClr val="dk1"/>
              </a:solidFill>
            </a:endParaRPr>
          </a:p>
          <a:p>
            <a:pPr marL="914400" lvl="1">
              <a:lnSpc>
                <a:spcPct val="115000"/>
              </a:lnSpc>
              <a:spcBef>
                <a:spcPts val="1200"/>
              </a:spcBef>
            </a:pPr>
            <a:endParaRPr sz="17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Google Shape;116;g2721d30e3ed_2_4"/>
          <p:cNvSpPr txBox="1"/>
          <p:nvPr/>
        </p:nvSpPr>
        <p:spPr>
          <a:xfrm>
            <a:off x="1053970" y="492546"/>
            <a:ext cx="7959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Executive Summary</a:t>
            </a:r>
            <a:r>
              <a:rPr lang="en-US" sz="25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2500" b="1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1143940" y="2499458"/>
            <a:ext cx="7959600" cy="218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700" dirty="0">
                <a:solidFill>
                  <a:schemeClr val="dk1"/>
                </a:solidFill>
              </a:rPr>
              <a:t>Kindergarten DIBELS results: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36% performing at or above the benchmark at the beginning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60 % performing at or above benchmark at the end of the year  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This percentage is slightly higher than the school district average of 57% for all kindergarten students performing at or above the benchmark at the end of the year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														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Page 3 of 7</a:t>
            </a:r>
            <a:endParaRPr sz="1700" dirty="0">
              <a:solidFill>
                <a:schemeClr val="dk1"/>
              </a:solidFill>
              <a:latin typeface="Arial" panose="020B0604020202020204" pitchFamily="34" charset="0"/>
              <a:ea typeface="Cambria"/>
              <a:cs typeface="Arial" panose="020B0604020202020204" pitchFamily="34" charset="0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1053970" y="492546"/>
            <a:ext cx="7959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Kindergarten 2023-24 Results</a:t>
            </a:r>
            <a:endParaRPr sz="2500" b="1" dirty="0">
              <a:solidFill>
                <a:schemeClr val="bg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721d30e3ed_0_30"/>
          <p:cNvSpPr txBox="1"/>
          <p:nvPr/>
        </p:nvSpPr>
        <p:spPr>
          <a:xfrm>
            <a:off x="1053970" y="2509618"/>
            <a:ext cx="79596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700" dirty="0">
                <a:solidFill>
                  <a:schemeClr val="dk1"/>
                </a:solidFill>
              </a:rPr>
              <a:t>First Grade DIBELS results: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83% performing at or above the benchmark at the beginning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45 %  performing at or above benchmark at the end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This percentage is lower than the school district average of 63% for all first grade students performing at or above benchmark the end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														</a:t>
            </a:r>
            <a:r>
              <a:rPr lang="en-US" sz="1700" dirty="0">
                <a:solidFill>
                  <a:schemeClr val="dk1"/>
                </a:solidFill>
                <a:latin typeface="+mj-lt"/>
                <a:ea typeface="Cambria"/>
                <a:cs typeface="Cambria"/>
                <a:sym typeface="Cambria"/>
              </a:rPr>
              <a:t>Page 4 of 7</a:t>
            </a:r>
            <a:endParaRPr sz="1700" dirty="0">
              <a:solidFill>
                <a:schemeClr val="dk1"/>
              </a:solidFill>
              <a:latin typeface="+mj-lt"/>
              <a:ea typeface="Cambria"/>
              <a:cs typeface="Cambria"/>
              <a:sym typeface="Cambria"/>
            </a:endParaRPr>
          </a:p>
        </p:txBody>
      </p:sp>
      <p:sp>
        <p:nvSpPr>
          <p:cNvPr id="98" name="Google Shape;98;g2721d30e3ed_0_30"/>
          <p:cNvSpPr txBox="1"/>
          <p:nvPr/>
        </p:nvSpPr>
        <p:spPr>
          <a:xfrm>
            <a:off x="1053970" y="492546"/>
            <a:ext cx="7959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First Grade 2023-24 Results</a:t>
            </a:r>
            <a:endParaRPr sz="2500" b="1" dirty="0">
              <a:solidFill>
                <a:schemeClr val="bg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721d30e3ed_0_35"/>
          <p:cNvSpPr txBox="1"/>
          <p:nvPr/>
        </p:nvSpPr>
        <p:spPr>
          <a:xfrm>
            <a:off x="1103300" y="2265778"/>
            <a:ext cx="79596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700" dirty="0">
                <a:solidFill>
                  <a:schemeClr val="dk1"/>
                </a:solidFill>
              </a:rPr>
              <a:t>Second Grade DIBELS results:</a:t>
            </a: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50 % performing at or above the benchmark at the beginning of the year</a:t>
            </a: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74 % performing at or above benchmark at the end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This percentage is higher than the school district average of 58% for all second grade  students performing at or above the benchmark at the end of the year</a:t>
            </a:r>
            <a:endParaRPr sz="17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					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 																	Page 5 of 7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4" name="Google Shape;104;g2721d30e3ed_0_35"/>
          <p:cNvSpPr txBox="1"/>
          <p:nvPr/>
        </p:nvSpPr>
        <p:spPr>
          <a:xfrm>
            <a:off x="1053970" y="492546"/>
            <a:ext cx="7959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Second Grade  2023-24 Results</a:t>
            </a:r>
            <a:endParaRPr sz="2500" b="1" dirty="0">
              <a:solidFill>
                <a:schemeClr val="bg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21d30e3ed_0_40"/>
          <p:cNvSpPr txBox="1"/>
          <p:nvPr/>
        </p:nvSpPr>
        <p:spPr>
          <a:xfrm>
            <a:off x="1103300" y="2265778"/>
            <a:ext cx="79596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700" dirty="0">
                <a:solidFill>
                  <a:schemeClr val="dk1"/>
                </a:solidFill>
              </a:rPr>
              <a:t>Third Grade </a:t>
            </a:r>
            <a:r>
              <a:rPr lang="en-US" sz="1700" dirty="0" err="1">
                <a:solidFill>
                  <a:schemeClr val="dk1"/>
                </a:solidFill>
              </a:rPr>
              <a:t>iReady</a:t>
            </a:r>
            <a:r>
              <a:rPr lang="en-US" sz="1700" dirty="0">
                <a:solidFill>
                  <a:schemeClr val="dk1"/>
                </a:solidFill>
              </a:rPr>
              <a:t> Reading results: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27%  performing  at or above benchmark  the beginning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53 %  performing  at or above benchmark end of the year 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This percentage is higher than the school district average of 46% for all third grade students performing at or above benchmark the end of the year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en-US" sz="1700" dirty="0">
                <a:solidFill>
                  <a:schemeClr val="dk1"/>
                </a:solidFill>
              </a:rPr>
              <a:t>CAASPP test results not available as of May 23,2024</a:t>
            </a:r>
            <a:endParaRPr sz="17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algn="ctr"/>
            <a:r>
              <a:rPr lang="en-US" sz="25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														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Page 6 of 7 	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0" name="Google Shape;110;g2721d30e3ed_0_40"/>
          <p:cNvSpPr txBox="1"/>
          <p:nvPr/>
        </p:nvSpPr>
        <p:spPr>
          <a:xfrm>
            <a:off x="1053970" y="492546"/>
            <a:ext cx="7959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Third Grade  2023-24 Results</a:t>
            </a:r>
            <a:endParaRPr sz="2500" b="1" dirty="0">
              <a:solidFill>
                <a:schemeClr val="bg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/>
          <p:nvPr/>
        </p:nvSpPr>
        <p:spPr>
          <a:xfrm>
            <a:off x="1257" y="0"/>
            <a:ext cx="10055885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cb02c1-5247-4314-92c5-d723d65d0e84">
      <Terms xmlns="http://schemas.microsoft.com/office/infopath/2007/PartnerControls"/>
    </lcf76f155ced4ddcb4097134ff3c332f>
    <TaxCatchAll xmlns="873e7c18-17e7-4dfd-8618-3116a1e7d13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B183CF07656F4A91B33B422A397D53" ma:contentTypeVersion="15" ma:contentTypeDescription="Create a new document." ma:contentTypeScope="" ma:versionID="83b77ee47ecdbfd2a2efba80ab46680f">
  <xsd:schema xmlns:xsd="http://www.w3.org/2001/XMLSchema" xmlns:xs="http://www.w3.org/2001/XMLSchema" xmlns:p="http://schemas.microsoft.com/office/2006/metadata/properties" xmlns:ns2="72cb02c1-5247-4314-92c5-d723d65d0e84" xmlns:ns3="873e7c18-17e7-4dfd-8618-3116a1e7d134" targetNamespace="http://schemas.microsoft.com/office/2006/metadata/properties" ma:root="true" ma:fieldsID="05cc244aee44761b6ef4f1a9f02cdc9b" ns2:_="" ns3:_="">
    <xsd:import namespace="72cb02c1-5247-4314-92c5-d723d65d0e84"/>
    <xsd:import namespace="873e7c18-17e7-4dfd-8618-3116a1e7d1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b02c1-5247-4314-92c5-d723d65d0e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5d53e71-566c-48f4-b30c-65c2fe6cda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3e7c18-17e7-4dfd-8618-3116a1e7d13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8b7e36-bad3-43e0-9430-72e16d57ff2c}" ma:internalName="TaxCatchAll" ma:showField="CatchAllData" ma:web="873e7c18-17e7-4dfd-8618-3116a1e7d1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37E754-CC5D-4159-AC5B-FBB437E4C69A}">
  <ds:schemaRefs>
    <ds:schemaRef ds:uri="http://schemas.microsoft.com/office/2006/metadata/properties"/>
    <ds:schemaRef ds:uri="http://schemas.microsoft.com/office/infopath/2007/PartnerControls"/>
    <ds:schemaRef ds:uri="72cb02c1-5247-4314-92c5-d723d65d0e84"/>
    <ds:schemaRef ds:uri="873e7c18-17e7-4dfd-8618-3116a1e7d134"/>
  </ds:schemaRefs>
</ds:datastoreItem>
</file>

<file path=customXml/itemProps2.xml><?xml version="1.0" encoding="utf-8"?>
<ds:datastoreItem xmlns:ds="http://schemas.openxmlformats.org/officeDocument/2006/customXml" ds:itemID="{2CC0A215-4EF9-49C1-8A83-7B2E6F53D7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410222-A4F4-4917-AAFB-FC161D7445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b02c1-5247-4314-92c5-d723d65d0e84"/>
    <ds:schemaRef ds:uri="873e7c18-17e7-4dfd-8618-3116a1e7d1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493</Words>
  <Application>Microsoft Office PowerPoint</Application>
  <PresentationFormat>Custom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Desiree Wise (Educational Services Area 2)</dc:creator>
  <cp:lastModifiedBy>Desiree Wise (Educational Services Area 2)</cp:lastModifiedBy>
  <cp:revision>1</cp:revision>
  <cp:lastPrinted>2024-05-29T16:37:49Z</cp:lastPrinted>
  <dcterms:created xsi:type="dcterms:W3CDTF">2006-08-16T00:00:00Z</dcterms:created>
  <dcterms:modified xsi:type="dcterms:W3CDTF">2024-05-30T16:56:13Z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0x0101009CB183CF07656F4A91B33B422A397D53</vt:lpwstr>
  </property>
  <property fmtid="{D5CDD505-2E9C-101B-9397-08002B2CF9AE}" pid="3" name="MediaServiceImageTags">
    <vt:lpwstr/>
  </property>
</Properties>
</file>